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 id="2147483652" r:id="rId4"/>
    <p:sldMasterId id="2147483654" r:id="rId5"/>
    <p:sldMasterId id="2147483656" r:id="rId6"/>
    <p:sldMasterId id="2147483658" r:id="rId7"/>
  </p:sldMasterIdLst>
  <p:notesMasterIdLst>
    <p:notesMasterId r:id="rId31"/>
  </p:notesMasterIdLst>
  <p:handoutMasterIdLst>
    <p:handoutMasterId r:id="rId37"/>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89" r:id="rId22"/>
    <p:sldId id="270" r:id="rId23"/>
    <p:sldId id="271" r:id="rId24"/>
    <p:sldId id="285" r:id="rId25"/>
    <p:sldId id="272" r:id="rId26"/>
    <p:sldId id="273" r:id="rId27"/>
    <p:sldId id="274" r:id="rId28"/>
    <p:sldId id="287" r:id="rId29"/>
    <p:sldId id="275" r:id="rId30"/>
    <p:sldId id="286" r:id="rId32"/>
    <p:sldId id="276" r:id="rId33"/>
    <p:sldId id="277" r:id="rId34"/>
    <p:sldId id="278" r:id="rId35"/>
    <p:sldId id="288" r:id="rId36"/>
  </p:sldIdLst>
  <p:sldSz cx="12192000" cy="6858000"/>
  <p:notesSz cx="6858000" cy="9144000"/>
  <p:embeddedFontLst>
    <p:embeddedFont>
      <p:font typeface="OPPOSans R" panose="00020600040101010101" charset="-122"/>
      <p:regular r:id="rId41"/>
    </p:embeddedFont>
    <p:embeddedFont>
      <p:font typeface="OPPOSans H" panose="00020600040101010101" charset="-122"/>
      <p:regular r:id="rId42"/>
    </p:embeddedFont>
    <p:embeddedFont>
      <p:font typeface="Source Han Sans" panose="020B0500000000000000" charset="-122"/>
      <p:regular r:id="rId43"/>
    </p:embeddedFont>
    <p:embeddedFont>
      <p:font typeface="Source Han Sans CN Bold" panose="020B0800000000000000" charset="-122"/>
      <p:bold r:id="rId44"/>
    </p:embeddedFont>
    <p:embeddedFont>
      <p:font typeface="等线" panose="02010600030101010101" charset="-122"/>
      <p:regular r:id="rId45"/>
    </p:embeddedFont>
    <p:embeddedFont>
      <p:font typeface="Calibri" panose="020F0502020204030204" charset="0"/>
      <p:regular r:id="rId46"/>
      <p:bold r:id="rId47"/>
      <p:italic r:id="rId48"/>
      <p:boldItalic r:id="rId49"/>
    </p:embeddedFont>
    <p:embeddedFont>
      <p:font typeface="OPPOSans B" panose="00020600040101010101" charset="-122"/>
      <p:regular r:id="rId50"/>
    </p:embeddedFont>
    <p:embeddedFont>
      <p:font typeface="标准粗黑" panose="02000503000000000000" charset="-122"/>
      <p:regular r:id="rId5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Master" Target="slideMasters/slideMaster4.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notesMaster" Target="notesMasters/notesMaster1.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The final accuracy rate increased from 91% to 93%.</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slideLayout" Target="../slideLayouts/slideLayout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jpe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8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H="1">
            <a:off x="6038346" y="-103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8103343" flipH="1">
            <a:off x="6617971" y="26729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flipV="1">
            <a:off x="0"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52351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588482"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2">
            <a:alphaModFix amt="100000"/>
          </a:blip>
          <a:srcRect l="20352" t="10687" r="14213" b="5672"/>
          <a:stretch>
            <a:fillRect/>
          </a:stretch>
        </p:blipFill>
        <p:spPr>
          <a:xfrm>
            <a:off x="6866831" y="17418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sp>
        <p:nvSpPr>
          <p:cNvPr id="11" name="标题 1"/>
          <p:cNvSpPr txBox="1"/>
          <p:nvPr/>
        </p:nvSpPr>
        <p:spPr>
          <a:xfrm>
            <a:off x="898669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2" name="图片 11"/>
          <p:cNvPicPr>
            <a:picLocks noChangeAspect="1"/>
          </p:cNvPicPr>
          <p:nvPr/>
        </p:nvPicPr>
        <p:blipFill>
          <a:blip r:embed="rId3">
            <a:alphaModFix amt="100000"/>
          </a:blip>
          <a:srcRect l="1040" r="1040"/>
          <a:stretch>
            <a:fillRect/>
          </a:stretch>
        </p:blipFill>
        <p:spPr>
          <a:xfrm>
            <a:off x="7219277" y="20423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13" name="标题 1"/>
          <p:cNvSpPr txBox="1"/>
          <p:nvPr/>
        </p:nvSpPr>
        <p:spPr>
          <a:xfrm>
            <a:off x="8544842" y="1196340"/>
            <a:ext cx="3680813" cy="934186"/>
          </a:xfrm>
          <a:prstGeom prst="rect">
            <a:avLst/>
          </a:prstGeom>
          <a:noFill/>
          <a:ln>
            <a:noFill/>
          </a:ln>
        </p:spPr>
        <p:txBody>
          <a:bodyPr vert="horz" wrap="square" lIns="0" tIns="0" rIns="0" bIns="0" rtlCol="0" anchor="t"/>
          <a:lstStyle/>
          <a:p>
            <a:pPr algn="l">
              <a:lnSpc>
                <a:spcPct val="110000"/>
              </a:lnSpc>
            </a:pPr>
            <a:r>
              <a:rPr kumimoji="1" lang="en-US" altLang="zh-CN" sz="2400">
                <a:solidFill>
                  <a:schemeClr val="bg1"/>
                </a:solidFill>
              </a:rPr>
              <a:t>Research Design &amp; Analysis</a:t>
            </a:r>
            <a:endParaRPr kumimoji="1" lang="en-US" altLang="zh-CN" sz="2400">
              <a:solidFill>
                <a:schemeClr val="bg1"/>
              </a:solidFill>
            </a:endParaRPr>
          </a:p>
        </p:txBody>
      </p:sp>
      <p:sp>
        <p:nvSpPr>
          <p:cNvPr id="14" name="标题 1"/>
          <p:cNvSpPr txBox="1"/>
          <p:nvPr/>
        </p:nvSpPr>
        <p:spPr>
          <a:xfrm>
            <a:off x="6546902" y="129540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1" flipV="1">
            <a:off x="583220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58562" y="261004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flipH="1">
            <a:off x="-642207" y="246888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28667" y="2424920"/>
            <a:ext cx="5272693" cy="1787768"/>
          </a:xfrm>
          <a:prstGeom prst="rect">
            <a:avLst/>
          </a:prstGeom>
          <a:noFill/>
          <a:ln>
            <a:noFill/>
          </a:ln>
        </p:spPr>
        <p:txBody>
          <a:bodyPr vert="horz" wrap="square" lIns="0" tIns="0" rIns="0" bIns="0" rtlCol="0" anchor="ctr"/>
          <a:lstStyle/>
          <a:p>
            <a:pPr algn="l">
              <a:lnSpc>
                <a:spcPct val="130000"/>
              </a:lnSpc>
            </a:pPr>
            <a:r>
              <a:rPr kumimoji="1" lang="en-US" altLang="zh-CN" sz="2400" b="1">
                <a:solidFill>
                  <a:schemeClr val="tx1"/>
                </a:solidFill>
                <a:effectLst>
                  <a:outerShdw blurRad="38100" dist="19050" dir="2700000" algn="tl" rotWithShape="0">
                    <a:schemeClr val="dk1">
                      <a:alpha val="40000"/>
                    </a:schemeClr>
                  </a:outerShdw>
                </a:effectLst>
              </a:rPr>
              <a:t>Cross-platform public opinion tracking and analysis on Chinese social media</a:t>
            </a:r>
            <a:endParaRPr kumimoji="1" lang="en-US" altLang="zh-CN" sz="2400" b="1">
              <a:solidFill>
                <a:schemeClr val="tx1"/>
              </a:solidFill>
              <a:effectLst>
                <a:outerShdw blurRad="38100" dist="19050" dir="2700000" algn="tl" rotWithShape="0">
                  <a:schemeClr val="dk1">
                    <a:alpha val="40000"/>
                  </a:schemeClr>
                </a:outerShdw>
              </a:effectLst>
            </a:endParaRPr>
          </a:p>
        </p:txBody>
      </p:sp>
      <p:sp>
        <p:nvSpPr>
          <p:cNvPr id="19" name="标题 1"/>
          <p:cNvSpPr txBox="1"/>
          <p:nvPr/>
        </p:nvSpPr>
        <p:spPr>
          <a:xfrm>
            <a:off x="4334796" y="908050"/>
            <a:ext cx="1450168" cy="145016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34085" y="5217160"/>
            <a:ext cx="2659380" cy="528955"/>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22698"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77698" y="528956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Reporter</a:t>
            </a:r>
            <a:endParaRPr kumimoji="1" lang="zh-CN" altLang="en-US"/>
          </a:p>
        </p:txBody>
      </p:sp>
      <p:sp>
        <p:nvSpPr>
          <p:cNvPr id="23" name="标题 1"/>
          <p:cNvSpPr txBox="1"/>
          <p:nvPr/>
        </p:nvSpPr>
        <p:spPr>
          <a:xfrm>
            <a:off x="1775460" y="5289550"/>
            <a:ext cx="1922145" cy="330200"/>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TianFengshou</a:t>
            </a:r>
            <a:endParaRPr kumimoji="1" lang="zh-CN" altLang="en-US"/>
          </a:p>
        </p:txBody>
      </p:sp>
      <p:sp>
        <p:nvSpPr>
          <p:cNvPr id="24" name="标题 1"/>
          <p:cNvSpPr txBox="1"/>
          <p:nvPr/>
        </p:nvSpPr>
        <p:spPr>
          <a:xfrm>
            <a:off x="4008275" y="5228452"/>
            <a:ext cx="2418319"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564104"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564189" y="529464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Time</a:t>
            </a:r>
            <a:endParaRPr kumimoji="1" lang="zh-CN" altLang="en-US"/>
          </a:p>
        </p:txBody>
      </p:sp>
      <p:sp>
        <p:nvSpPr>
          <p:cNvPr id="27" name="标题 1"/>
          <p:cNvSpPr txBox="1"/>
          <p:nvPr/>
        </p:nvSpPr>
        <p:spPr>
          <a:xfrm>
            <a:off x="4800101" y="529464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2025.01</a:t>
            </a:r>
            <a:endParaRPr kumimoji="1" lang="zh-CN" altLang="en-US"/>
          </a:p>
        </p:txBody>
      </p:sp>
      <p:sp>
        <p:nvSpPr>
          <p:cNvPr id="28" name="标题 1"/>
          <p:cNvSpPr txBox="1"/>
          <p:nvPr/>
        </p:nvSpPr>
        <p:spPr>
          <a:xfrm>
            <a:off x="8698888"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656211"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9886096"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9843419"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11047904"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11005227"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11142499"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8820735"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10004331"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flipV="1">
            <a:off x="660400" y="6082162"/>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8" name="标题 1"/>
          <p:cNvCxnSpPr/>
          <p:nvPr/>
        </p:nvCxnSpPr>
        <p:spPr>
          <a:xfrm>
            <a:off x="1818640" y="6134100"/>
            <a:ext cx="3982720" cy="0"/>
          </a:xfrm>
          <a:prstGeom prst="line">
            <a:avLst/>
          </a:prstGeom>
          <a:noFill/>
          <a:ln w="31750" cap="sq">
            <a:gradFill>
              <a:gsLst>
                <a:gs pos="16000">
                  <a:schemeClr val="accent1">
                    <a:alpha val="0"/>
                  </a:schemeClr>
                </a:gs>
                <a:gs pos="100000">
                  <a:schemeClr val="accent1"/>
                </a:gs>
              </a:gsLst>
              <a:lin ang="10800000" scaled="0"/>
            </a:gradFill>
            <a:miter/>
          </a:ln>
        </p:spPr>
      </p:cxnSp>
      <p:sp>
        <p:nvSpPr>
          <p:cNvPr id="39" name="标题 1"/>
          <p:cNvSpPr txBox="1"/>
          <p:nvPr/>
        </p:nvSpPr>
        <p:spPr>
          <a:xfrm>
            <a:off x="528667" y="764145"/>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r>
              <a:rPr kumimoji="1" lang="en-US" altLang="zh-CN"/>
              <a:t>NLP</a:t>
            </a:r>
            <a:endParaRPr kumimoji="1" lang="en-US" altLang="zh-CN"/>
          </a:p>
        </p:txBody>
      </p:sp>
      <p:grpSp>
        <p:nvGrpSpPr>
          <p:cNvPr id="41" name="组合 40"/>
          <p:cNvGrpSpPr/>
          <p:nvPr/>
        </p:nvGrpSpPr>
        <p:grpSpPr>
          <a:xfrm>
            <a:off x="632223" y="4731571"/>
            <a:ext cx="5035530" cy="143244"/>
            <a:chOff x="632223" y="4731571"/>
            <a:chExt cx="5035530" cy="143244"/>
          </a:xfrm>
        </p:grpSpPr>
        <p:sp>
          <p:nvSpPr>
            <p:cNvPr id="42" name="标题 1"/>
            <p:cNvSpPr txBox="1"/>
            <p:nvPr/>
          </p:nvSpPr>
          <p:spPr>
            <a:xfrm>
              <a:off x="632223" y="4731571"/>
              <a:ext cx="143244" cy="143244"/>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a:off x="892726" y="4731571"/>
              <a:ext cx="143244" cy="143244"/>
            </a:xfrm>
            <a:prstGeom prst="ellipse">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a:off x="1153229" y="4731571"/>
              <a:ext cx="143244" cy="143244"/>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10800000" flipH="1">
              <a:off x="1440506" y="4780333"/>
              <a:ext cx="4227247" cy="45719"/>
            </a:xfrm>
            <a:prstGeom prst="rect">
              <a:avLst/>
            </a:prstGeom>
            <a:gradFill>
              <a:gsLst>
                <a:gs pos="33000">
                  <a:schemeClr val="accent1">
                    <a:lumMod val="60000"/>
                    <a:lumOff val="40000"/>
                  </a:schemeClr>
                </a:gs>
                <a:gs pos="100000">
                  <a:schemeClr val="accent1">
                    <a:lumMod val="40000"/>
                    <a:lumOff val="6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sp>
        <p:nvSpPr>
          <p:cNvPr id="46" name="标题 1"/>
          <p:cNvSpPr txBox="1"/>
          <p:nvPr/>
        </p:nvSpPr>
        <p:spPr>
          <a:xfrm>
            <a:off x="632223" y="1576959"/>
            <a:ext cx="3680813" cy="689044"/>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4E95D9">
                    <a:alpha val="25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
        <p:nvSpPr>
          <p:cNvPr id="47" name="文本框 46"/>
          <p:cNvSpPr txBox="1"/>
          <p:nvPr/>
        </p:nvSpPr>
        <p:spPr>
          <a:xfrm>
            <a:off x="1818640" y="6165215"/>
            <a:ext cx="4064000" cy="368300"/>
          </a:xfrm>
          <a:prstGeom prst="rect">
            <a:avLst/>
          </a:prstGeom>
          <a:noFill/>
        </p:spPr>
        <p:txBody>
          <a:bodyPr wrap="square" rtlCol="0">
            <a:spAutoFit/>
          </a:bodyPr>
          <a:p>
            <a:r>
              <a:rPr lang="en-US" altLang="zh-CN">
                <a:solidFill>
                  <a:srgbClr val="FF0000"/>
                </a:solidFill>
              </a:rPr>
              <a:t>https://youtu.be/zEVeKPWI4XQ</a:t>
            </a:r>
            <a:endParaRPr lang="en-US" altLang="zh-CN">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a:off x="7935064" y="2885199"/>
            <a:ext cx="926691" cy="0"/>
          </a:xfrm>
          <a:prstGeom prst="line">
            <a:avLst/>
          </a:prstGeom>
          <a:noFill/>
          <a:ln w="12700" cap="sq">
            <a:solidFill>
              <a:schemeClr val="tx1"/>
            </a:solidFill>
            <a:miter/>
          </a:ln>
        </p:spPr>
      </p:cxnSp>
      <p:sp>
        <p:nvSpPr>
          <p:cNvPr id="4" name="标题 1"/>
          <p:cNvSpPr txBox="1"/>
          <p:nvPr/>
        </p:nvSpPr>
        <p:spPr>
          <a:xfrm>
            <a:off x="7859728" y="3008176"/>
            <a:ext cx="3359635" cy="318434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Web Spider(Web Crawler)</a:t>
            </a:r>
            <a:endPar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endPar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LSTM, Transformer, and LLM models in public opinion analysis.</a:t>
            </a:r>
            <a:endParaRPr kumimoji="1" lang="zh-CN" altLang="en-US"/>
          </a:p>
        </p:txBody>
      </p:sp>
      <p:sp>
        <p:nvSpPr>
          <p:cNvPr id="5" name="标题 1"/>
          <p:cNvSpPr txBox="1"/>
          <p:nvPr/>
        </p:nvSpPr>
        <p:spPr>
          <a:xfrm>
            <a:off x="7859728" y="1940466"/>
            <a:ext cx="3351832" cy="754553"/>
          </a:xfrm>
          <a:prstGeom prst="rect">
            <a:avLst/>
          </a:prstGeom>
          <a:noFill/>
          <a:ln>
            <a:noFill/>
          </a:ln>
        </p:spPr>
        <p:txBody>
          <a:bodyPr vert="horz" wrap="square" lIns="91440" tIns="45720" rIns="91440" bIns="45720" rtlCol="0" anchor="ctr"/>
          <a:lstStyle/>
          <a:p>
            <a:pPr algn="l">
              <a:lnSpc>
                <a:spcPct val="12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3048" y="0"/>
            <a:ext cx="7022592" cy="6858000"/>
          </a:xfrm>
          <a:prstGeom prst="rect">
            <a:avLst/>
          </a:prstGeom>
        </p:spPr>
      </p:pic>
      <p:sp>
        <p:nvSpPr>
          <p:cNvPr id="7"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Application of Key Technologies</a:t>
            </a:r>
            <a:endParaRPr kumimoji="1" lang="zh-CN" altLang="en-US"/>
          </a:p>
        </p:txBody>
      </p:sp>
      <p:sp>
        <p:nvSpPr>
          <p:cNvPr id="8"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a:off x="5877080" y="1392369"/>
            <a:ext cx="5248435" cy="4454263"/>
          </a:xfrm>
          <a:prstGeom prst="rect">
            <a:avLst/>
          </a:prstGeom>
          <a:noFill/>
          <a:ln>
            <a:noFill/>
          </a:ln>
        </p:spPr>
      </p:pic>
      <p:pic>
        <p:nvPicPr>
          <p:cNvPr id="4" name="图片 3" descr="D:/Users/Pictures/b站.jpgb站"/>
          <p:cNvPicPr>
            <a:picLocks noChangeAspect="1"/>
          </p:cNvPicPr>
          <p:nvPr/>
        </p:nvPicPr>
        <p:blipFill>
          <a:blip r:embed="rId2">
            <a:alphaModFix amt="100000"/>
          </a:blip>
          <a:srcRect t="7825" b="7825"/>
          <a:stretch>
            <a:fillRect/>
          </a:stretch>
        </p:blipFill>
        <p:spPr>
          <a:xfrm>
            <a:off x="6172200" y="1671531"/>
            <a:ext cx="4657725" cy="2614719"/>
          </a:xfrm>
          <a:custGeom>
            <a:avLst/>
            <a:gdLst/>
            <a:ahLst/>
            <a:cxnLst/>
            <a:rect l="l" t="t" r="r" b="b"/>
            <a:pathLst>
              <a:path w="4657725" h="2614719">
                <a:moveTo>
                  <a:pt x="0" y="0"/>
                </a:moveTo>
                <a:lnTo>
                  <a:pt x="4657725" y="0"/>
                </a:lnTo>
                <a:lnTo>
                  <a:pt x="4657725" y="2614719"/>
                </a:lnTo>
                <a:lnTo>
                  <a:pt x="0" y="2614719"/>
                </a:lnTo>
                <a:close/>
              </a:path>
            </a:pathLst>
          </a:custGeom>
          <a:noFill/>
          <a:ln>
            <a:noFill/>
          </a:ln>
        </p:spPr>
      </p:pic>
      <p:cxnSp>
        <p:nvCxnSpPr>
          <p:cNvPr id="5" name="标题 1"/>
          <p:cNvCxnSpPr/>
          <p:nvPr/>
        </p:nvCxnSpPr>
        <p:spPr>
          <a:xfrm>
            <a:off x="1188824" y="2746379"/>
            <a:ext cx="926691" cy="0"/>
          </a:xfrm>
          <a:prstGeom prst="line">
            <a:avLst/>
          </a:prstGeom>
          <a:noFill/>
          <a:ln w="12700" cap="sq">
            <a:solidFill>
              <a:schemeClr val="tx1"/>
            </a:solidFill>
            <a:miter/>
          </a:ln>
        </p:spPr>
      </p:cxnSp>
      <p:sp>
        <p:nvSpPr>
          <p:cNvPr id="6" name="标题 1"/>
          <p:cNvSpPr txBox="1"/>
          <p:nvPr/>
        </p:nvSpPr>
        <p:spPr>
          <a:xfrm>
            <a:off x="1113488" y="2904916"/>
            <a:ext cx="4334812" cy="287104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The spread of rumors and their impact on society and businesses.</a:t>
            </a:r>
            <a:endParaRPr kumimoji="1" lang="zh-CN" altLang="en-US"/>
          </a:p>
        </p:txBody>
      </p:sp>
      <p:sp>
        <p:nvSpPr>
          <p:cNvPr id="7" name="标题 1"/>
          <p:cNvSpPr txBox="1"/>
          <p:nvPr/>
        </p:nvSpPr>
        <p:spPr>
          <a:xfrm>
            <a:off x="1113488" y="1507007"/>
            <a:ext cx="4339892" cy="1094462"/>
          </a:xfrm>
          <a:prstGeom prst="rect">
            <a:avLst/>
          </a:prstGeom>
          <a:noFill/>
          <a:ln>
            <a:noFill/>
          </a:ln>
        </p:spPr>
        <p:txBody>
          <a:bodyPr vert="horz" wrap="square" lIns="91440" tIns="45720" rIns="91440" bIns="45720" rtlCol="0" anchor="b"/>
          <a:lstStyle/>
          <a:p>
            <a:pPr algn="l">
              <a:lnSpc>
                <a:spcPct val="130000"/>
              </a:lnSpc>
            </a:pPr>
            <a:endParaRPr kumimoji="1" lang="zh-CN" altLang="en-US"/>
          </a:p>
        </p:txBody>
      </p:sp>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Social and Commercial Impact of Internet Rumors</a:t>
            </a:r>
            <a:endParaRPr kumimoji="1" lang="zh-CN" altLang="en-US"/>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public opinion.jpgpublic opinion"/>
          <p:cNvPicPr>
            <a:picLocks noChangeAspect="1"/>
          </p:cNvPicPr>
          <p:nvPr/>
        </p:nvPicPr>
        <p:blipFill>
          <a:blip r:embed="rId1">
            <a:alphaModFix amt="100000"/>
          </a:blip>
          <a:srcRect l="15550" r="15550"/>
          <a:stretch>
            <a:fillRect/>
          </a:stretch>
        </p:blipFill>
        <p:spPr>
          <a:xfrm>
            <a:off x="1054019" y="1552084"/>
            <a:ext cx="3120175" cy="4160234"/>
          </a:xfrm>
          <a:custGeom>
            <a:avLst/>
            <a:gdLst/>
            <a:ahLst/>
            <a:cxnLst/>
            <a:rect l="l" t="t" r="r" b="b"/>
            <a:pathLst>
              <a:path w="3120175" h="4160234">
                <a:moveTo>
                  <a:pt x="0" y="0"/>
                </a:moveTo>
                <a:lnTo>
                  <a:pt x="3120175" y="0"/>
                </a:lnTo>
                <a:lnTo>
                  <a:pt x="3120175" y="4160234"/>
                </a:lnTo>
                <a:lnTo>
                  <a:pt x="0" y="4160234"/>
                </a:lnTo>
                <a:close/>
              </a:path>
            </a:pathLst>
          </a:custGeom>
          <a:noFill/>
          <a:ln>
            <a:noFill/>
          </a:ln>
        </p:spPr>
      </p:pic>
      <p:sp>
        <p:nvSpPr>
          <p:cNvPr id="4" name="标题 1"/>
          <p:cNvSpPr txBox="1"/>
          <p:nvPr/>
        </p:nvSpPr>
        <p:spPr>
          <a:xfrm>
            <a:off x="1055289" y="1557164"/>
            <a:ext cx="3120175" cy="4160234"/>
          </a:xfrm>
          <a:prstGeom prst="rect">
            <a:avLst/>
          </a:prstGeom>
          <a:solidFill>
            <a:schemeClr val="accent1">
              <a:alpha val="3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043534" y="1552082"/>
            <a:ext cx="1008207" cy="4160233"/>
          </a:xfrm>
          <a:prstGeom prst="rect">
            <a:avLst/>
          </a:prstGeom>
          <a:noFill/>
          <a:ln w="12700" cap="sq">
            <a:noFill/>
            <a:miter/>
          </a:ln>
        </p:spPr>
        <p:txBody>
          <a:bodyPr vert="eaVert" wrap="square" lIns="0" tIns="0" rIns="0" bIns="0" rtlCol="0" anchor="ctr"/>
          <a:lstStyle/>
          <a:p>
            <a:pPr algn="l">
              <a:lnSpc>
                <a:spcPct val="110000"/>
              </a:lnSpc>
            </a:pPr>
            <a:r>
              <a:rPr kumimoji="1" lang="en-US" altLang="zh-CN" sz="4400">
                <a:ln w="12700">
                  <a:noFill/>
                </a:ln>
                <a:solidFill>
                  <a:srgbClr val="071532">
                    <a:alpha val="100000"/>
                  </a:srgbClr>
                </a:solidFill>
                <a:latin typeface="OPPOSans B" panose="00020600040101010101" charset="-122"/>
                <a:ea typeface="OPPOSans B" panose="00020600040101010101" charset="-122"/>
                <a:cs typeface="OPPOSans B" panose="00020600040101010101" charset="-122"/>
              </a:rPr>
              <a:t>POWERPOINT</a:t>
            </a:r>
            <a:endParaRPr kumimoji="1" lang="zh-CN" altLang="en-US"/>
          </a:p>
        </p:txBody>
      </p:sp>
      <p:sp>
        <p:nvSpPr>
          <p:cNvPr id="6" name="标题 1"/>
          <p:cNvSpPr txBox="1"/>
          <p:nvPr/>
        </p:nvSpPr>
        <p:spPr>
          <a:xfrm>
            <a:off x="3165989" y="1552082"/>
            <a:ext cx="1008207" cy="4160233"/>
          </a:xfrm>
          <a:prstGeom prst="rect">
            <a:avLst/>
          </a:prstGeom>
          <a:noFill/>
          <a:ln w="12700" cap="sq">
            <a:noFill/>
            <a:miter/>
          </a:ln>
        </p:spPr>
        <p:txBody>
          <a:bodyPr vert="eaVert" wrap="square" lIns="0" tIns="0" rIns="0" bIns="0" rtlCol="0" anchor="ctr"/>
          <a:lstStyle/>
          <a:p>
            <a:pPr algn="l">
              <a:lnSpc>
                <a:spcPct val="110000"/>
              </a:lnSpc>
            </a:pPr>
            <a:r>
              <a:rPr kumimoji="1" lang="en-US" altLang="zh-CN" sz="4400">
                <a:ln w="12700">
                  <a:noFill/>
                </a:ln>
                <a:solidFill>
                  <a:srgbClr val="B1C6F4">
                    <a:alpha val="100000"/>
                  </a:srgbClr>
                </a:solidFill>
                <a:latin typeface="OPPOSans B" panose="00020600040101010101" charset="-122"/>
                <a:ea typeface="OPPOSans B" panose="00020600040101010101" charset="-122"/>
                <a:cs typeface="OPPOSans B" panose="00020600040101010101" charset="-122"/>
              </a:rPr>
              <a:t>DESIGN</a:t>
            </a:r>
            <a:endParaRPr kumimoji="1" lang="zh-CN" altLang="en-US"/>
          </a:p>
        </p:txBody>
      </p:sp>
      <p:sp>
        <p:nvSpPr>
          <p:cNvPr id="7" name="标题 1"/>
          <p:cNvSpPr txBox="1"/>
          <p:nvPr/>
        </p:nvSpPr>
        <p:spPr>
          <a:xfrm>
            <a:off x="5479177" y="1746699"/>
            <a:ext cx="5638800" cy="203200"/>
          </a:xfrm>
          <a:prstGeom prst="rect">
            <a:avLst/>
          </a:prstGeom>
          <a:noFill/>
          <a:ln>
            <a:noFill/>
          </a:ln>
        </p:spPr>
        <p:txBody>
          <a:bodyPr vert="horz" wrap="square" lIns="0" tIns="0" rIns="0" bIns="0" rtlCol="0" anchor="t">
            <a:spAutoFit/>
          </a:bodyPr>
          <a:lstStyle/>
          <a:p>
            <a:pPr algn="l">
              <a:lnSpc>
                <a:spcPct val="100000"/>
              </a:lnSpc>
            </a:pPr>
            <a:endParaRPr kumimoji="1" lang="zh-CN" altLang="en-US"/>
          </a:p>
        </p:txBody>
      </p:sp>
      <p:sp>
        <p:nvSpPr>
          <p:cNvPr id="8" name="标题 1"/>
          <p:cNvSpPr txBox="1"/>
          <p:nvPr/>
        </p:nvSpPr>
        <p:spPr>
          <a:xfrm>
            <a:off x="5479176" y="2184400"/>
            <a:ext cx="5646105" cy="352791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The role of technology in bridging the gap between government actions and public expectations.</a:t>
            </a:r>
            <a:endParaRPr kumimoji="1" lang="zh-CN" altLang="en-US"/>
          </a:p>
        </p:txBody>
      </p:sp>
      <p:sp>
        <p:nvSpPr>
          <p:cNvPr id="9" name="标题 1"/>
          <p:cNvSpPr txBox="1"/>
          <p:nvPr/>
        </p:nvSpPr>
        <p:spPr>
          <a:xfrm>
            <a:off x="5265794" y="1841684"/>
            <a:ext cx="122255" cy="117806"/>
          </a:xfrm>
          <a:prstGeom prst="rect">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2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Contradiction between Government Decision-making and Public Expectations</a:t>
            </a:r>
            <a:endParaRPr kumimoji="1" lang="zh-CN" altLang="en-US"/>
          </a:p>
        </p:txBody>
      </p:sp>
      <p:sp>
        <p:nvSpPr>
          <p:cNvPr id="11"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2625">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Research Methodology &amp; Design</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p:cNvPicPr>
            <a:picLocks noChangeAspect="1"/>
          </p:cNvPicPr>
          <p:nvPr/>
        </p:nvPicPr>
        <p:blipFill>
          <a:blip r:embed="rId3">
            <a:alphaModFix amt="100000"/>
          </a:blip>
          <a:srcRect l="1040" r="1040"/>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94000"/>
          </a:blip>
          <a:srcRect/>
          <a:stretch>
            <a:fillRect/>
          </a:stretch>
        </p:blipFill>
        <p:spPr>
          <a:xfrm>
            <a:off x="495300" y="1766470"/>
            <a:ext cx="11201400" cy="2055501"/>
          </a:xfrm>
          <a:custGeom>
            <a:avLst/>
            <a:gdLst/>
            <a:ahLst/>
            <a:cxnLst/>
            <a:rect l="l" t="t" r="r" b="b"/>
            <a:pathLst>
              <a:path w="11201400" h="2055501">
                <a:moveTo>
                  <a:pt x="0" y="139774"/>
                </a:moveTo>
                <a:cubicBezTo>
                  <a:pt x="0" y="62579"/>
                  <a:pt x="62579" y="0"/>
                  <a:pt x="139774" y="0"/>
                </a:cubicBezTo>
                <a:lnTo>
                  <a:pt x="11061626" y="0"/>
                </a:lnTo>
                <a:cubicBezTo>
                  <a:pt x="11138821" y="0"/>
                  <a:pt x="11201400" y="62579"/>
                  <a:pt x="11201400" y="139774"/>
                </a:cubicBezTo>
                <a:lnTo>
                  <a:pt x="11201400" y="1915727"/>
                </a:lnTo>
                <a:cubicBezTo>
                  <a:pt x="11201400" y="1992922"/>
                  <a:pt x="11138821" y="2055501"/>
                  <a:pt x="11061626" y="2055501"/>
                </a:cubicBezTo>
                <a:lnTo>
                  <a:pt x="139774" y="2055501"/>
                </a:lnTo>
                <a:cubicBezTo>
                  <a:pt x="62579" y="2055501"/>
                  <a:pt x="0" y="1992922"/>
                  <a:pt x="0" y="1915727"/>
                </a:cubicBezTo>
                <a:close/>
              </a:path>
            </a:pathLst>
          </a:custGeom>
          <a:noFill/>
          <a:ln>
            <a:noFill/>
          </a:ln>
        </p:spPr>
      </p:pic>
      <p:sp>
        <p:nvSpPr>
          <p:cNvPr id="4" name="标题 1"/>
          <p:cNvSpPr txBox="1"/>
          <p:nvPr/>
        </p:nvSpPr>
        <p:spPr>
          <a:xfrm>
            <a:off x="495300" y="1772918"/>
            <a:ext cx="11201400" cy="2055500"/>
          </a:xfrm>
          <a:prstGeom prst="roundRect">
            <a:avLst>
              <a:gd name="adj" fmla="val 6800"/>
            </a:avLst>
          </a:prstGeom>
          <a:solidFill>
            <a:schemeClr val="accent1">
              <a:alpha val="80000"/>
            </a:schemeClr>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35480" y="4125497"/>
            <a:ext cx="8321040" cy="373138"/>
          </a:xfrm>
          <a:prstGeom prst="rect">
            <a:avLst/>
          </a:prstGeom>
          <a:noFill/>
          <a:ln>
            <a:noFill/>
          </a:ln>
        </p:spPr>
        <p:txBody>
          <a:bodyPr vert="horz" wrap="square" lIns="0" tIns="0" rIns="0" bIns="0" rtlCol="0" anchor="b"/>
          <a:lstStyle/>
          <a:p>
            <a:pPr algn="ctr">
              <a:lnSpc>
                <a:spcPct val="130000"/>
              </a:lnSpc>
            </a:pPr>
            <a:endParaRPr kumimoji="1" lang="zh-CN" altLang="en-US"/>
          </a:p>
        </p:txBody>
      </p:sp>
      <p:sp>
        <p:nvSpPr>
          <p:cNvPr id="6" name="标题 1"/>
          <p:cNvSpPr txBox="1"/>
          <p:nvPr/>
        </p:nvSpPr>
        <p:spPr>
          <a:xfrm>
            <a:off x="1935480" y="4617598"/>
            <a:ext cx="8321040" cy="151459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Problem identification, data collection, preparation, analysis, modeling, evaluation, and deployment.</a:t>
            </a:r>
            <a:endParaRPr kumimoji="1" lang="en-US" altLang="zh-CN" sz="140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50000"/>
              </a:lnSpc>
            </a:pPr>
            <a:endParaRPr kumimoji="1" lang="zh-CN" altLang="en-US"/>
          </a:p>
          <a:p>
            <a:pPr algn="ctr">
              <a:lnSpc>
                <a:spcPct val="150000"/>
              </a:lnSpc>
            </a:pPr>
            <a:r>
              <a:rPr kumimoji="1" lang="en-US" altLang="zh-CN"/>
              <a:t>The definition actually refers to clarifying the goals and key issues of the project.</a:t>
            </a:r>
            <a:endParaRPr kumimoji="1" lang="en-US" altLang="zh-CN"/>
          </a:p>
          <a:p>
            <a:pPr algn="ctr">
              <a:lnSpc>
                <a:spcPct val="150000"/>
              </a:lnSpc>
            </a:pPr>
            <a:r>
              <a:rPr kumimoji="1" lang="en-US" altLang="zh-CN"/>
              <a:t>The core goal of this study is to perform sentiment analysis on text data of the same event on multiple social media. This goal can be broken down into two parts: data acquisition of the same event on different social media, and sentiment analysis of short online text data.</a:t>
            </a:r>
            <a:endParaRPr kumimoji="1" lang="en-US" altLang="zh-CN"/>
          </a:p>
          <a:p>
            <a:pPr algn="ctr">
              <a:lnSpc>
                <a:spcPct val="150000"/>
              </a:lnSpc>
            </a:pPr>
            <a:r>
              <a:rPr kumimoji="1" lang="en-US" altLang="zh-CN"/>
              <a:t> </a:t>
            </a:r>
            <a:endParaRPr kumimoji="1" lang="en-US" altLang="zh-CN"/>
          </a:p>
        </p:txBody>
      </p:sp>
      <p:sp>
        <p:nvSpPr>
          <p:cNvPr id="7" name="标题 1"/>
          <p:cNvSpPr txBox="1"/>
          <p:nvPr/>
        </p:nvSpPr>
        <p:spPr>
          <a:xfrm>
            <a:off x="4257512" y="1606551"/>
            <a:ext cx="3798896" cy="2336483"/>
          </a:xfrm>
          <a:prstGeom prst="roundRect">
            <a:avLst/>
          </a:prstGeom>
          <a:solidFill>
            <a:schemeClr val="accent1"/>
          </a:solidFill>
          <a:ln w="12700" cap="sq">
            <a:noFill/>
            <a:miter/>
          </a:ln>
          <a:effectLst>
            <a:outerShdw blurRad="355600" dist="38100" dir="2700000" algn="tl" rotWithShape="0">
              <a:srgbClr val="000000">
                <a:alpha val="22000"/>
              </a:srgbClr>
            </a:outerShdw>
          </a:effectLst>
        </p:spPr>
        <p:txBody>
          <a:bodyPr vert="horz" wrap="square" lIns="91440" tIns="45720" rIns="91440" bIns="45720" rtlCol="0" anchor="ctr"/>
          <a:lstStyle/>
          <a:p>
            <a:pPr algn="ctr">
              <a:lnSpc>
                <a:spcPct val="110000"/>
              </a:lnSpc>
            </a:pPr>
            <a:endParaRPr kumimoji="1" lang="zh-CN" altLang="en-US"/>
          </a:p>
        </p:txBody>
      </p:sp>
      <p:pic>
        <p:nvPicPr>
          <p:cNvPr id="8" name="图片 7" descr="D:/Users/Pictures/Data Science Life Cycle.pngData Science Life Cycle"/>
          <p:cNvPicPr>
            <a:picLocks noChangeAspect="1"/>
          </p:cNvPicPr>
          <p:nvPr/>
        </p:nvPicPr>
        <p:blipFill>
          <a:blip r:embed="rId2">
            <a:alphaModFix amt="100000"/>
          </a:blip>
          <a:srcRect t="3239" b="3239"/>
          <a:stretch>
            <a:fillRect/>
          </a:stretch>
        </p:blipFill>
        <p:spPr>
          <a:xfrm>
            <a:off x="4257512" y="1606551"/>
            <a:ext cx="3798896" cy="2336483"/>
          </a:xfrm>
          <a:custGeom>
            <a:avLst/>
            <a:gdLst/>
            <a:ahLst/>
            <a:cxnLst/>
            <a:rect l="l" t="t" r="r" b="b"/>
            <a:pathLst>
              <a:path w="3798896" h="2336483">
                <a:moveTo>
                  <a:pt x="389422" y="0"/>
                </a:moveTo>
                <a:lnTo>
                  <a:pt x="3409474" y="0"/>
                </a:lnTo>
                <a:cubicBezTo>
                  <a:pt x="3624546" y="0"/>
                  <a:pt x="3798896" y="174350"/>
                  <a:pt x="3798896" y="389422"/>
                </a:cubicBezTo>
                <a:lnTo>
                  <a:pt x="3798896" y="1947061"/>
                </a:lnTo>
                <a:cubicBezTo>
                  <a:pt x="3798896" y="2162133"/>
                  <a:pt x="3624546" y="2336483"/>
                  <a:pt x="3409474" y="2336483"/>
                </a:cubicBezTo>
                <a:lnTo>
                  <a:pt x="389422" y="2336483"/>
                </a:lnTo>
                <a:cubicBezTo>
                  <a:pt x="174350" y="2336483"/>
                  <a:pt x="0" y="2162133"/>
                  <a:pt x="0" y="1947061"/>
                </a:cubicBezTo>
                <a:lnTo>
                  <a:pt x="0" y="389422"/>
                </a:lnTo>
                <a:cubicBezTo>
                  <a:pt x="0" y="174350"/>
                  <a:pt x="174350" y="0"/>
                  <a:pt x="389422" y="0"/>
                </a:cubicBezTo>
                <a:close/>
              </a:path>
            </a:pathLst>
          </a:custGeom>
          <a:noFill/>
          <a:ln>
            <a:noFill/>
          </a:ln>
        </p:spPr>
      </p:pic>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Science Life Cycle</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35480" y="4125497"/>
            <a:ext cx="8321040" cy="373138"/>
          </a:xfrm>
          <a:prstGeom prst="rect">
            <a:avLst/>
          </a:prstGeom>
          <a:noFill/>
          <a:ln>
            <a:noFill/>
          </a:ln>
        </p:spPr>
        <p:txBody>
          <a:bodyPr vert="horz" wrap="square" lIns="0" tIns="0" rIns="0" bIns="0" rtlCol="0" anchor="b"/>
          <a:lstStyle/>
          <a:p>
            <a:pPr algn="ctr">
              <a:lnSpc>
                <a:spcPct val="130000"/>
              </a:lnSpc>
            </a:pPr>
            <a:endParaRPr kumimoji="1" lang="zh-CN" altLang="en-US"/>
          </a:p>
        </p:txBody>
      </p:sp>
      <p:sp>
        <p:nvSpPr>
          <p:cNvPr id="6" name="标题 1"/>
          <p:cNvSpPr txBox="1"/>
          <p:nvPr/>
        </p:nvSpPr>
        <p:spPr>
          <a:xfrm>
            <a:off x="1559560" y="1633098"/>
            <a:ext cx="8321040" cy="1514597"/>
          </a:xfrm>
          <a:prstGeom prst="rect">
            <a:avLst/>
          </a:prstGeom>
          <a:noFill/>
          <a:ln>
            <a:noFill/>
          </a:ln>
        </p:spPr>
        <p:txBody>
          <a:bodyPr vert="horz" wrap="square" lIns="0" tIns="0" rIns="0" bIns="0" rtlCol="0" anchor="t"/>
          <a:lstStyle/>
          <a:p>
            <a:pPr algn="ctr">
              <a:lnSpc>
                <a:spcPct val="150000"/>
              </a:lnSpc>
            </a:pPr>
            <a:r>
              <a:rPr kumimoji="1" lang="en-US" altLang="zh-CN" sz="2000" b="1">
                <a:solidFill>
                  <a:schemeClr val="tx1"/>
                </a:solidFill>
                <a:effectLst>
                  <a:outerShdw blurRad="38100" dist="19050" dir="2700000" algn="tl" rotWithShape="0">
                    <a:schemeClr val="dk1">
                      <a:alpha val="40000"/>
                    </a:schemeClr>
                  </a:outerShdw>
                </a:effectLst>
              </a:rPr>
              <a:t>The definition actually refers to clarifying the goals and key issues of the project.</a:t>
            </a:r>
            <a:endParaRPr kumimoji="1" lang="en-US" altLang="zh-CN" sz="2000" b="1">
              <a:solidFill>
                <a:schemeClr val="tx1"/>
              </a:solidFill>
              <a:effectLst>
                <a:outerShdw blurRad="38100" dist="19050" dir="2700000" algn="tl" rotWithShape="0">
                  <a:schemeClr val="dk1">
                    <a:alpha val="40000"/>
                  </a:schemeClr>
                </a:outerShdw>
              </a:effectLst>
            </a:endParaRPr>
          </a:p>
          <a:p>
            <a:pPr algn="ctr">
              <a:lnSpc>
                <a:spcPct val="150000"/>
              </a:lnSpc>
            </a:pPr>
            <a:endParaRPr kumimoji="1" lang="en-US" altLang="zh-CN" sz="2000"/>
          </a:p>
          <a:p>
            <a:pPr algn="ctr">
              <a:lnSpc>
                <a:spcPct val="150000"/>
              </a:lnSpc>
            </a:pPr>
            <a:endParaRPr kumimoji="1" lang="en-US" altLang="zh-CN" sz="2000"/>
          </a:p>
          <a:p>
            <a:pPr indent="457200" algn="l">
              <a:lnSpc>
                <a:spcPct val="150000"/>
              </a:lnSpc>
            </a:pPr>
            <a:r>
              <a:rPr kumimoji="1" lang="en-US" altLang="zh-CN" sz="2000"/>
              <a:t>The core goal of this study is to perform sentiment analysis on text data of the same event on multiple social media. This goal can be broken down into two parts: data acquisition of the same event on different social media, and sentiment analysis of short online text data.</a:t>
            </a:r>
            <a:endParaRPr kumimoji="1" lang="en-US" altLang="zh-CN" sz="2000"/>
          </a:p>
          <a:p>
            <a:pPr algn="ctr">
              <a:lnSpc>
                <a:spcPct val="150000"/>
              </a:lnSpc>
            </a:pPr>
            <a:r>
              <a:rPr kumimoji="1" lang="en-US" altLang="zh-CN" sz="2000"/>
              <a:t> </a:t>
            </a:r>
            <a:endParaRPr kumimoji="1" lang="en-US" altLang="zh-CN" sz="2000"/>
          </a:p>
        </p:txBody>
      </p:sp>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Science Life Cycle</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850017" y="2247808"/>
            <a:ext cx="4287883" cy="434777"/>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4" name="标题 1"/>
          <p:cNvSpPr txBox="1"/>
          <p:nvPr/>
        </p:nvSpPr>
        <p:spPr>
          <a:xfrm>
            <a:off x="6850017" y="2881237"/>
            <a:ext cx="4287883" cy="228284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Data collected from Weibo, Bilibili, and Xiaohongshu using web crawlers.</a:t>
            </a:r>
            <a:endParaRPr kumimoji="1" lang="zh-CN" altLang="en-US"/>
          </a:p>
        </p:txBody>
      </p:sp>
      <p:sp>
        <p:nvSpPr>
          <p:cNvPr id="5" name="标题 1"/>
          <p:cNvSpPr txBox="1"/>
          <p:nvPr/>
        </p:nvSpPr>
        <p:spPr>
          <a:xfrm>
            <a:off x="6640676" y="2426275"/>
            <a:ext cx="109075" cy="10907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568327" y="1954356"/>
            <a:ext cx="5803895" cy="3426249"/>
          </a:xfrm>
          <a:prstGeom prst="rect">
            <a:avLst/>
          </a:prstGeom>
          <a:noFill/>
          <a:ln>
            <a:noFill/>
          </a:ln>
        </p:spPr>
      </p:pic>
      <p:pic>
        <p:nvPicPr>
          <p:cNvPr id="7" name="图片 6"/>
          <p:cNvPicPr>
            <a:picLocks noChangeAspect="1"/>
          </p:cNvPicPr>
          <p:nvPr/>
        </p:nvPicPr>
        <p:blipFill>
          <a:blip r:embed="rId2">
            <a:alphaModFix amt="100000"/>
          </a:blip>
          <a:srcRect l="4653" r="4653" b="36733"/>
          <a:stretch>
            <a:fillRect/>
          </a:stretch>
        </p:blipFill>
        <p:spPr>
          <a:xfrm>
            <a:off x="85091" y="4225008"/>
            <a:ext cx="6598918" cy="1697498"/>
          </a:xfrm>
          <a:prstGeom prst="rect">
            <a:avLst/>
          </a:prstGeom>
          <a:noFill/>
          <a:ln>
            <a:noFill/>
          </a:ln>
        </p:spPr>
      </p:pic>
      <p:pic>
        <p:nvPicPr>
          <p:cNvPr id="8" name="图片 7" descr="D:/Users/Pictures/weibo.pngweibo"/>
          <p:cNvPicPr>
            <a:picLocks noChangeAspect="1"/>
          </p:cNvPicPr>
          <p:nvPr/>
        </p:nvPicPr>
        <p:blipFill>
          <a:blip r:embed="rId3">
            <a:alphaModFix amt="100000"/>
          </a:blip>
          <a:srcRect t="11877" b="11877"/>
          <a:stretch>
            <a:fillRect/>
          </a:stretch>
        </p:blipFill>
        <p:spPr>
          <a:xfrm>
            <a:off x="1368761" y="2128202"/>
            <a:ext cx="4196678" cy="2596198"/>
          </a:xfrm>
          <a:prstGeom prst="rect">
            <a:avLst/>
          </a:prstGeom>
        </p:spPr>
      </p:pic>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Sources and Collection Methods</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preparation for analysis..pngpreparation for analysis."/>
          <p:cNvPicPr>
            <a:picLocks noChangeAspect="1"/>
          </p:cNvPicPr>
          <p:nvPr/>
        </p:nvPicPr>
        <p:blipFill>
          <a:blip r:embed="rId1">
            <a:alphaModFix amt="100000"/>
          </a:blip>
          <a:srcRect t="3731" b="3731"/>
          <a:stretch>
            <a:fillRect/>
          </a:stretch>
        </p:blipFill>
        <p:spPr>
          <a:xfrm>
            <a:off x="7182536" y="3750502"/>
            <a:ext cx="4060288" cy="2158171"/>
          </a:xfrm>
          <a:prstGeom prst="rect">
            <a:avLst/>
          </a:prstGeom>
          <a:noFill/>
          <a:ln>
            <a:noFill/>
          </a:ln>
        </p:spPr>
      </p:pic>
      <p:pic>
        <p:nvPicPr>
          <p:cNvPr id="4" name="图片 3" descr="D:/Users/Pictures/preparation for analysis 2.jpgpreparation for analysis 2"/>
          <p:cNvPicPr>
            <a:picLocks noChangeAspect="1"/>
          </p:cNvPicPr>
          <p:nvPr/>
        </p:nvPicPr>
        <p:blipFill>
          <a:blip r:embed="rId2">
            <a:alphaModFix amt="100000"/>
          </a:blip>
          <a:srcRect t="20125" b="20125"/>
          <a:stretch>
            <a:fillRect/>
          </a:stretch>
        </p:blipFill>
        <p:spPr>
          <a:xfrm>
            <a:off x="5298709" y="1407067"/>
            <a:ext cx="5944115" cy="2158171"/>
          </a:xfrm>
          <a:prstGeom prst="rect">
            <a:avLst/>
          </a:prstGeom>
          <a:noFill/>
          <a:ln>
            <a:noFill/>
          </a:ln>
        </p:spPr>
      </p:pic>
      <p:pic>
        <p:nvPicPr>
          <p:cNvPr id="5" name="图片 4" descr="D:/Users/Pictures/Data cleaning.jpgData cleaning"/>
          <p:cNvPicPr>
            <a:picLocks noChangeAspect="1"/>
          </p:cNvPicPr>
          <p:nvPr/>
        </p:nvPicPr>
        <p:blipFill>
          <a:blip r:embed="rId3">
            <a:alphaModFix amt="100000"/>
          </a:blip>
          <a:srcRect l="3982" r="3982"/>
          <a:stretch>
            <a:fillRect/>
          </a:stretch>
        </p:blipFill>
        <p:spPr>
          <a:xfrm>
            <a:off x="1045362" y="3757634"/>
            <a:ext cx="2883658" cy="2158171"/>
          </a:xfrm>
          <a:prstGeom prst="rect">
            <a:avLst/>
          </a:prstGeom>
          <a:noFill/>
          <a:ln>
            <a:noFill/>
          </a:ln>
        </p:spPr>
      </p:pic>
      <p:pic>
        <p:nvPicPr>
          <p:cNvPr id="6" name="图片 5" descr="D:/Users/Pictures/data merging.pngdata merging"/>
          <p:cNvPicPr>
            <a:picLocks noChangeAspect="1"/>
          </p:cNvPicPr>
          <p:nvPr/>
        </p:nvPicPr>
        <p:blipFill>
          <a:blip r:embed="rId4">
            <a:alphaModFix amt="100000"/>
          </a:blip>
          <a:srcRect l="10794" r="10794"/>
          <a:stretch>
            <a:fillRect/>
          </a:stretch>
        </p:blipFill>
        <p:spPr>
          <a:xfrm>
            <a:off x="4114299" y="3757634"/>
            <a:ext cx="2883658" cy="2158171"/>
          </a:xfrm>
          <a:prstGeom prst="rect">
            <a:avLst/>
          </a:prstGeom>
          <a:noFill/>
          <a:ln>
            <a:noFill/>
          </a:ln>
        </p:spPr>
      </p:pic>
      <p:sp>
        <p:nvSpPr>
          <p:cNvPr id="7" name="标题 1"/>
          <p:cNvSpPr txBox="1"/>
          <p:nvPr/>
        </p:nvSpPr>
        <p:spPr>
          <a:xfrm>
            <a:off x="660400" y="1665743"/>
            <a:ext cx="144000" cy="432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49020" y="1652864"/>
            <a:ext cx="3780000" cy="432000"/>
          </a:xfrm>
          <a:prstGeom prst="rect">
            <a:avLst/>
          </a:prstGeom>
          <a:noFill/>
          <a:ln>
            <a:noFill/>
          </a:ln>
        </p:spPr>
        <p:txBody>
          <a:bodyPr vert="horz" wrap="square" lIns="0" tIns="0" rIns="0" bIns="0" rtlCol="0" anchor="ctr"/>
          <a:lstStyle/>
          <a:p>
            <a:pPr algn="l">
              <a:lnSpc>
                <a:spcPct val="120000"/>
              </a:lnSpc>
            </a:pPr>
            <a:endParaRPr kumimoji="1" lang="zh-CN" altLang="en-US"/>
          </a:p>
        </p:txBody>
      </p:sp>
      <p:sp>
        <p:nvSpPr>
          <p:cNvPr id="9" name="标题 1"/>
          <p:cNvSpPr txBox="1"/>
          <p:nvPr/>
        </p:nvSpPr>
        <p:spPr>
          <a:xfrm>
            <a:off x="1049020" y="2219812"/>
            <a:ext cx="3780000" cy="111483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Data cleaning, merging, and preparation for analysis.</a:t>
            </a:r>
            <a:endParaRPr kumimoji="1" lang="zh-CN" altLang="en-US"/>
          </a:p>
        </p:txBody>
      </p:sp>
      <p:sp>
        <p:nvSpPr>
          <p:cNvPr id="10" name="标题 1"/>
          <p:cNvSpPr txBox="1"/>
          <p:nvPr/>
        </p:nvSpPr>
        <p:spPr>
          <a:xfrm>
            <a:off x="10572206" y="5764673"/>
            <a:ext cx="1619794" cy="288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Preprocessing</a:t>
            </a:r>
            <a:endParaRPr kumimoji="1" lang="zh-CN" altLang="en-US"/>
          </a:p>
        </p:txBody>
      </p:sp>
      <p:sp>
        <p:nvSpPr>
          <p:cNvPr id="12"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850017" y="2247808"/>
            <a:ext cx="4287883" cy="434777"/>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4" name="标题 1"/>
          <p:cNvSpPr txBox="1"/>
          <p:nvPr/>
        </p:nvSpPr>
        <p:spPr>
          <a:xfrm>
            <a:off x="7460615" y="1320800"/>
            <a:ext cx="3677285" cy="4300855"/>
          </a:xfrm>
          <a:prstGeom prst="rect">
            <a:avLst/>
          </a:prstGeom>
          <a:noFill/>
          <a:ln>
            <a:noFill/>
          </a:ln>
        </p:spPr>
        <p:txBody>
          <a:bodyPr vert="horz" wrap="square" lIns="0" tIns="0" rIns="0" bIns="0" rtlCol="0" anchor="t"/>
          <a:lstStyle/>
          <a:p>
            <a:pPr algn="l">
              <a:lnSpc>
                <a:spcPct val="150000"/>
              </a:lnSpc>
            </a:pPr>
            <a:r>
              <a:rPr kumimoji="1" lang="en-US" altLang="zh-CN"/>
              <a:t>This stage requires dealing with many practical difficulties, such as how to merge data from multiple platforms, how to build corresponding cleaning programs for dirty data from different platforms, the issue of timestamps, how to associate data from different platforms according to events, how to remove erroneous data found in searches, etc.</a:t>
            </a:r>
            <a:endParaRPr kumimoji="1" lang="en-US" altLang="zh-CN"/>
          </a:p>
        </p:txBody>
      </p:sp>
      <p:sp>
        <p:nvSpPr>
          <p:cNvPr id="5" name="标题 1"/>
          <p:cNvSpPr txBox="1"/>
          <p:nvPr/>
        </p:nvSpPr>
        <p:spPr>
          <a:xfrm>
            <a:off x="6640676" y="2426275"/>
            <a:ext cx="109075" cy="10907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1">
            <a:alphaModFix amt="100000"/>
          </a:blip>
          <a:srcRect/>
          <a:stretch>
            <a:fillRect/>
          </a:stretch>
        </p:blipFill>
        <p:spPr>
          <a:xfrm>
            <a:off x="568327" y="1954356"/>
            <a:ext cx="5803895" cy="3426249"/>
          </a:xfrm>
          <a:prstGeom prst="rect">
            <a:avLst/>
          </a:prstGeom>
          <a:noFill/>
          <a:ln>
            <a:noFill/>
          </a:ln>
        </p:spPr>
      </p:pic>
      <p:pic>
        <p:nvPicPr>
          <p:cNvPr id="7" name="图片 6"/>
          <p:cNvPicPr>
            <a:picLocks noChangeAspect="1"/>
          </p:cNvPicPr>
          <p:nvPr/>
        </p:nvPicPr>
        <p:blipFill>
          <a:blip r:embed="rId2">
            <a:alphaModFix amt="100000"/>
          </a:blip>
          <a:srcRect l="4653" r="4653" b="36733"/>
          <a:stretch>
            <a:fillRect/>
          </a:stretch>
        </p:blipFill>
        <p:spPr>
          <a:xfrm>
            <a:off x="85091" y="4225008"/>
            <a:ext cx="6598918" cy="1697498"/>
          </a:xfrm>
          <a:prstGeom prst="rect">
            <a:avLst/>
          </a:prstGeom>
          <a:noFill/>
          <a:ln>
            <a:noFill/>
          </a:ln>
        </p:spPr>
      </p:pic>
      <p:pic>
        <p:nvPicPr>
          <p:cNvPr id="8" name="图片 7" descr="D:/Users/Pictures/weibo.pngweibo"/>
          <p:cNvPicPr>
            <a:picLocks noChangeAspect="1"/>
          </p:cNvPicPr>
          <p:nvPr/>
        </p:nvPicPr>
        <p:blipFill>
          <a:blip r:embed="rId3">
            <a:alphaModFix amt="100000"/>
          </a:blip>
          <a:srcRect t="11877" b="11877"/>
          <a:stretch>
            <a:fillRect/>
          </a:stretch>
        </p:blipFill>
        <p:spPr>
          <a:xfrm>
            <a:off x="1368761" y="2128202"/>
            <a:ext cx="4196678" cy="2596198"/>
          </a:xfrm>
          <a:prstGeom prst="rect">
            <a:avLst/>
          </a:prstGeom>
        </p:spPr>
      </p:pic>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Data Preprocessing</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6" name="图片 4"/>
          <p:cNvPicPr>
            <a:picLocks noChangeAspect="1"/>
          </p:cNvPicPr>
          <p:nvPr/>
        </p:nvPicPr>
        <p:blipFill>
          <a:blip r:embed="rId4"/>
          <a:stretch>
            <a:fillRect/>
          </a:stretch>
        </p:blipFill>
        <p:spPr>
          <a:xfrm>
            <a:off x="119063" y="4220528"/>
            <a:ext cx="4605655" cy="1274445"/>
          </a:xfrm>
          <a:prstGeom prst="rect">
            <a:avLst/>
          </a:prstGeom>
          <a:noFill/>
          <a:ln>
            <a:noFill/>
          </a:ln>
        </p:spPr>
      </p:pic>
      <p:pic>
        <p:nvPicPr>
          <p:cNvPr id="17" name="图片 16"/>
          <p:cNvPicPr>
            <a:picLocks noChangeAspect="1"/>
          </p:cNvPicPr>
          <p:nvPr/>
        </p:nvPicPr>
        <p:blipFill>
          <a:blip r:embed="rId5"/>
          <a:stretch>
            <a:fillRect/>
          </a:stretch>
        </p:blipFill>
        <p:spPr>
          <a:xfrm>
            <a:off x="1991360" y="1052830"/>
            <a:ext cx="5226685" cy="2560320"/>
          </a:xfrm>
          <a:prstGeom prst="rect">
            <a:avLst/>
          </a:prstGeom>
        </p:spPr>
      </p:pic>
      <p:pic>
        <p:nvPicPr>
          <p:cNvPr id="18" name="图片 17"/>
          <p:cNvPicPr>
            <a:picLocks noChangeAspect="1"/>
          </p:cNvPicPr>
          <p:nvPr/>
        </p:nvPicPr>
        <p:blipFill>
          <a:blip r:embed="rId6"/>
          <a:stretch>
            <a:fillRect/>
          </a:stretch>
        </p:blipFill>
        <p:spPr>
          <a:xfrm>
            <a:off x="4079875" y="3789045"/>
            <a:ext cx="2489835" cy="24441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3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Initial Findings</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p:cNvPicPr>
            <a:picLocks noChangeAspect="1"/>
          </p:cNvPicPr>
          <p:nvPr/>
        </p:nvPicPr>
        <p:blipFill>
          <a:blip r:embed="rId3">
            <a:alphaModFix amt="100000"/>
          </a:blip>
          <a:srcRect l="1040" r="1040"/>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05392" y="1584441"/>
            <a:ext cx="2895600" cy="406400"/>
          </a:xfrm>
          <a:prstGeom prst="rect">
            <a:avLst/>
          </a:prstGeom>
          <a:noFill/>
          <a:ln w="12700" cap="sq">
            <a:noFill/>
            <a:miter/>
          </a:ln>
        </p:spPr>
        <p:txBody>
          <a:bodyPr vert="horz" wrap="square" lIns="0" tIns="0" rIns="0" bIns="0" rtlCol="0" anchor="ctr">
            <a:spAutoFit/>
          </a:bodyPr>
          <a:lstStyle/>
          <a:p>
            <a:pPr algn="r">
              <a:lnSpc>
                <a:spcPct val="100000"/>
              </a:lnSpc>
            </a:pPr>
            <a:r>
              <a:rPr kumimoji="1" lang="en-US" altLang="zh-CN" sz="32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Catalogue</a:t>
            </a:r>
            <a:endParaRPr kumimoji="1" lang="zh-CN" altLang="en-US"/>
          </a:p>
        </p:txBody>
      </p:sp>
      <p:sp>
        <p:nvSpPr>
          <p:cNvPr id="4" name="标题 1"/>
          <p:cNvSpPr txBox="1"/>
          <p:nvPr/>
        </p:nvSpPr>
        <p:spPr>
          <a:xfrm>
            <a:off x="1769377" y="2093742"/>
            <a:ext cx="1854200" cy="685800"/>
          </a:xfrm>
          <a:prstGeom prst="rect">
            <a:avLst/>
          </a:prstGeom>
          <a:noFill/>
          <a:ln w="12700" cap="sq">
            <a:noFill/>
            <a:miter/>
          </a:ln>
        </p:spPr>
        <p:txBody>
          <a:bodyPr vert="horz" wrap="square" lIns="0" tIns="0" rIns="0" bIns="0" rtlCol="0" anchor="ctr">
            <a:spAutoFit/>
          </a:bodyPr>
          <a:lstStyle/>
          <a:p>
            <a:pPr algn="r">
              <a:lnSpc>
                <a:spcPct val="100000"/>
              </a:lnSpc>
            </a:pPr>
            <a:r>
              <a:rPr kumimoji="1" lang="en-US" altLang="zh-CN" sz="5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目录</a:t>
            </a:r>
            <a:endParaRPr kumimoji="1" lang="zh-CN" altLang="en-US"/>
          </a:p>
        </p:txBody>
      </p:sp>
      <p:sp>
        <p:nvSpPr>
          <p:cNvPr id="5" name="标题 1"/>
          <p:cNvSpPr txBox="1"/>
          <p:nvPr/>
        </p:nvSpPr>
        <p:spPr>
          <a:xfrm rot="16200000">
            <a:off x="1359168" y="-892247"/>
            <a:ext cx="673668" cy="3827946"/>
          </a:xfrm>
          <a:prstGeom prst="rect">
            <a:avLst/>
          </a:prstGeom>
          <a:solidFill>
            <a:schemeClr val="accent1"/>
          </a:solidFill>
          <a:ln w="9525"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custDataLst>
              <p:tags r:id="rId1"/>
            </p:custDataLst>
          </p:nvPr>
        </p:nvSpPr>
        <p:spPr>
          <a:xfrm>
            <a:off x="5540478" y="877705"/>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1.</a:t>
            </a:r>
            <a:endParaRPr kumimoji="1" lang="zh-CN" altLang="en-US"/>
          </a:p>
        </p:txBody>
      </p:sp>
      <p:sp>
        <p:nvSpPr>
          <p:cNvPr id="7" name="标题 1"/>
          <p:cNvSpPr txBox="1"/>
          <p:nvPr>
            <p:custDataLst>
              <p:tags r:id="rId2"/>
            </p:custDataLst>
          </p:nvPr>
        </p:nvSpPr>
        <p:spPr>
          <a:xfrm>
            <a:off x="6118900" y="939261"/>
            <a:ext cx="5397500"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Introduction</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8" name="标题 1"/>
          <p:cNvSpPr txBox="1"/>
          <p:nvPr>
            <p:custDataLst>
              <p:tags r:id="rId3"/>
            </p:custDataLst>
          </p:nvPr>
        </p:nvSpPr>
        <p:spPr>
          <a:xfrm>
            <a:off x="6118900" y="1861290"/>
            <a:ext cx="5397500"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Literature Review</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9" name="标题 1"/>
          <p:cNvSpPr txBox="1"/>
          <p:nvPr>
            <p:custDataLst>
              <p:tags r:id="rId4"/>
            </p:custDataLst>
          </p:nvPr>
        </p:nvSpPr>
        <p:spPr>
          <a:xfrm>
            <a:off x="5540478" y="1799734"/>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2.</a:t>
            </a:r>
            <a:endParaRPr kumimoji="1" lang="zh-CN" altLang="en-US"/>
          </a:p>
        </p:txBody>
      </p:sp>
      <p:sp>
        <p:nvSpPr>
          <p:cNvPr id="10" name="标题 1"/>
          <p:cNvSpPr txBox="1"/>
          <p:nvPr>
            <p:custDataLst>
              <p:tags r:id="rId5"/>
            </p:custDataLst>
          </p:nvPr>
        </p:nvSpPr>
        <p:spPr>
          <a:xfrm>
            <a:off x="6118900" y="2783319"/>
            <a:ext cx="5397500"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Research Methodology &amp; Design</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1" name="标题 1"/>
          <p:cNvSpPr txBox="1"/>
          <p:nvPr>
            <p:custDataLst>
              <p:tags r:id="rId6"/>
            </p:custDataLst>
          </p:nvPr>
        </p:nvSpPr>
        <p:spPr>
          <a:xfrm>
            <a:off x="5540478" y="2721763"/>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3.</a:t>
            </a:r>
            <a:endParaRPr kumimoji="1" lang="zh-CN" altLang="en-US"/>
          </a:p>
        </p:txBody>
      </p:sp>
      <p:sp>
        <p:nvSpPr>
          <p:cNvPr id="12" name="标题 1"/>
          <p:cNvSpPr txBox="1"/>
          <p:nvPr>
            <p:custDataLst>
              <p:tags r:id="rId7"/>
            </p:custDataLst>
          </p:nvPr>
        </p:nvSpPr>
        <p:spPr>
          <a:xfrm>
            <a:off x="6118900" y="3705348"/>
            <a:ext cx="5397500"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Initial Findings</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3" name="标题 1"/>
          <p:cNvSpPr txBox="1"/>
          <p:nvPr>
            <p:custDataLst>
              <p:tags r:id="rId8"/>
            </p:custDataLst>
          </p:nvPr>
        </p:nvSpPr>
        <p:spPr>
          <a:xfrm>
            <a:off x="5540478" y="3643792"/>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4.</a:t>
            </a:r>
            <a:endParaRPr kumimoji="1" lang="zh-CN" altLang="en-US"/>
          </a:p>
        </p:txBody>
      </p:sp>
      <p:sp>
        <p:nvSpPr>
          <p:cNvPr id="14" name="标题 1"/>
          <p:cNvSpPr txBox="1"/>
          <p:nvPr>
            <p:custDataLst>
              <p:tags r:id="rId9"/>
            </p:custDataLst>
          </p:nvPr>
        </p:nvSpPr>
        <p:spPr>
          <a:xfrm>
            <a:off x="6118860" y="4627245"/>
            <a:ext cx="5828665" cy="430530"/>
          </a:xfrm>
          <a:prstGeom prst="rect">
            <a:avLst/>
          </a:prstGeom>
          <a:noFill/>
          <a:ln>
            <a:noFill/>
          </a:ln>
        </p:spPr>
        <p:txBody>
          <a:bodyPr vert="horz" wrap="square" lIns="0" tIns="0" rIns="0" bIns="0" rtlCol="0" anchor="t">
            <a:spAutoFit/>
          </a:bodyPr>
          <a:lstStyle/>
          <a:p>
            <a:pPr algn="l">
              <a:lnSpc>
                <a:spcPct val="100000"/>
              </a:lnSpc>
            </a:pPr>
            <a:r>
              <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Conclusion and Recommendations</a:t>
            </a:r>
            <a:endParaRPr kumimoji="1" lang="en-US" altLang="zh-CN" sz="2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5" name="标题 1"/>
          <p:cNvSpPr txBox="1"/>
          <p:nvPr>
            <p:custDataLst>
              <p:tags r:id="rId10"/>
            </p:custDataLst>
          </p:nvPr>
        </p:nvSpPr>
        <p:spPr>
          <a:xfrm>
            <a:off x="5540478" y="4565821"/>
            <a:ext cx="578421" cy="492443"/>
          </a:xfrm>
          <a:prstGeom prst="rect">
            <a:avLst/>
          </a:prstGeom>
          <a:noFill/>
          <a:ln w="12700" cap="sq">
            <a:noFill/>
            <a:miter/>
          </a:ln>
        </p:spPr>
        <p:txBody>
          <a:bodyPr vert="horz" wrap="square" lIns="0" tIns="0" rIns="0" bIns="0" rtlCol="0" anchor="ctr"/>
          <a:lstStyle/>
          <a:p>
            <a:pPr algn="l">
              <a:lnSpc>
                <a:spcPct val="100000"/>
              </a:lnSpc>
            </a:pPr>
            <a:r>
              <a:rPr kumimoji="1" lang="en-US" altLang="zh-CN" sz="4000">
                <a:ln w="12700">
                  <a:noFill/>
                </a:ln>
                <a:solidFill>
                  <a:srgbClr val="081738">
                    <a:alpha val="100000"/>
                  </a:srgbClr>
                </a:solidFill>
                <a:latin typeface="Source Han Sans" panose="020B0500000000000000" charset="-122"/>
                <a:ea typeface="Source Han Sans" panose="020B0500000000000000" charset="-122"/>
                <a:cs typeface="Source Han Sans" panose="020B0500000000000000" charset="-122"/>
              </a:rPr>
              <a:t>5.</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661899" y="1775579"/>
            <a:ext cx="8868202" cy="3238328"/>
          </a:xfrm>
          <a:prstGeom prst="roundRect">
            <a:avLst>
              <a:gd name="adj" fmla="val 36841"/>
            </a:avLst>
          </a:prstGeom>
          <a:gradFill>
            <a:gsLst>
              <a:gs pos="10000">
                <a:schemeClr val="accent1">
                  <a:lumMod val="20000"/>
                  <a:lumOff val="80000"/>
                  <a:alpha val="0"/>
                </a:schemeClr>
              </a:gs>
              <a:gs pos="100000">
                <a:schemeClr val="accent1">
                  <a:lumMod val="20000"/>
                  <a:lumOff val="80000"/>
                  <a:alpha val="65000"/>
                </a:schemeClr>
              </a:gs>
            </a:gsLst>
            <a:lin ang="5400000" scaled="0"/>
          </a:gra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5438777" y="4206126"/>
            <a:ext cx="1314446" cy="1314446"/>
          </a:xfrm>
          <a:prstGeom prst="ellipse">
            <a:avLst/>
          </a:prstGeom>
          <a:solidFill>
            <a:schemeClr val="accent1">
              <a:lumMod val="75000"/>
            </a:schemeClr>
          </a:solidFill>
          <a:ln w="19050" cap="sq">
            <a:solidFill>
              <a:schemeClr val="tx1">
                <a:lumMod val="85000"/>
                <a:lumOff val="15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930376" y="2349657"/>
            <a:ext cx="8331248" cy="545068"/>
          </a:xfrm>
          <a:prstGeom prst="rect">
            <a:avLst/>
          </a:prstGeom>
          <a:noFill/>
          <a:ln>
            <a:noFill/>
          </a:ln>
          <a:effectLst/>
        </p:spPr>
        <p:txBody>
          <a:bodyPr vert="horz" wrap="square" lIns="0" tIns="0" rIns="0" bIns="0" rtlCol="0" anchor="b"/>
          <a:lstStyle/>
          <a:p>
            <a:pPr algn="ctr">
              <a:lnSpc>
                <a:spcPct val="100000"/>
              </a:lnSpc>
            </a:pPr>
            <a:endParaRPr kumimoji="1" lang="zh-CN" altLang="en-US"/>
          </a:p>
        </p:txBody>
      </p:sp>
      <p:sp>
        <p:nvSpPr>
          <p:cNvPr id="6" name="标题 1"/>
          <p:cNvSpPr txBox="1"/>
          <p:nvPr/>
        </p:nvSpPr>
        <p:spPr>
          <a:xfrm>
            <a:off x="1930400" y="1501775"/>
            <a:ext cx="8331200" cy="2613025"/>
          </a:xfrm>
          <a:prstGeom prst="rect">
            <a:avLst/>
          </a:prstGeom>
          <a:noFill/>
          <a:ln>
            <a:noFill/>
          </a:ln>
          <a:effectLst/>
        </p:spPr>
        <p:txBody>
          <a:bodyPr vert="horz" wrap="square" lIns="0" tIns="0" rIns="0" bIns="0" rtlCol="0" anchor="t"/>
          <a:lstStyle/>
          <a:p>
            <a:pPr algn="ctr">
              <a:lnSpc>
                <a:spcPct val="130000"/>
              </a:lnSpc>
            </a:pP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Text processing, statistical analysis, visualization</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AND</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Statistical analysis of emoticons and word segmentation.</a:t>
            </a:r>
            <a:endParaRPr kumimoji="1" lang="zh-CN" altLang="en-US"/>
          </a:p>
        </p:txBody>
      </p:sp>
      <p:sp>
        <p:nvSpPr>
          <p:cNvPr id="7" name="标题 1"/>
          <p:cNvSpPr txBox="1"/>
          <p:nvPr/>
        </p:nvSpPr>
        <p:spPr>
          <a:xfrm>
            <a:off x="5787118" y="4554467"/>
            <a:ext cx="617764" cy="617764"/>
          </a:xfrm>
          <a:prstGeom prst="ellipse">
            <a:avLst/>
          </a:prstGeom>
          <a:solidFill>
            <a:schemeClr val="bg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954816" y="4710413"/>
            <a:ext cx="282368" cy="30587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tx1">
              <a:lumMod val="85000"/>
              <a:lumOff val="15000"/>
            </a:schemeClr>
          </a:solidFill>
          <a:ln w="1860" cap="flat">
            <a:noFill/>
            <a:miter/>
          </a:ln>
          <a:effectLst/>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Data Exploration</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337723" y="2120469"/>
            <a:ext cx="606625" cy="606625"/>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p:spPr>
        <p:txBody>
          <a:bodyPr vert="horz" wrap="square" lIns="38100" tIns="38100" rIns="38100" bIns="38100" rtlCol="0" anchor="ctr"/>
          <a:lstStyle/>
          <a:p>
            <a:pPr algn="l">
              <a:lnSpc>
                <a:spcPct val="110000"/>
              </a:lnSpc>
            </a:pPr>
            <a:endParaRPr kumimoji="1" lang="zh-CN" altLang="en-US"/>
          </a:p>
        </p:txBody>
      </p:sp>
      <p:sp>
        <p:nvSpPr>
          <p:cNvPr id="4" name="标题 1"/>
          <p:cNvSpPr txBox="1"/>
          <p:nvPr/>
        </p:nvSpPr>
        <p:spPr>
          <a:xfrm>
            <a:off x="2336134" y="2815794"/>
            <a:ext cx="7507031" cy="687251"/>
          </a:xfrm>
          <a:prstGeom prst="rect">
            <a:avLst/>
          </a:prstGeom>
          <a:noFill/>
          <a:ln cap="sq">
            <a:noFill/>
          </a:ln>
          <a:effectLst/>
        </p:spPr>
        <p:txBody>
          <a:bodyPr vert="horz" wrap="square" lIns="0" tIns="0" rIns="0" bIns="0" rtlCol="0" anchor="b"/>
          <a:lstStyle/>
          <a:p>
            <a:pPr algn="l">
              <a:lnSpc>
                <a:spcPct val="130000"/>
              </a:lnSpc>
            </a:pPr>
            <a:endParaRPr kumimoji="1" lang="zh-CN" altLang="en-US"/>
          </a:p>
        </p:txBody>
      </p:sp>
      <p:sp>
        <p:nvSpPr>
          <p:cNvPr id="5" name="标题 1"/>
          <p:cNvSpPr txBox="1"/>
          <p:nvPr/>
        </p:nvSpPr>
        <p:spPr>
          <a:xfrm>
            <a:off x="2351405" y="2726690"/>
            <a:ext cx="7565390" cy="2236470"/>
          </a:xfrm>
          <a:prstGeom prst="rect">
            <a:avLst/>
          </a:prstGeom>
          <a:noFill/>
          <a:ln>
            <a:noFill/>
          </a:ln>
        </p:spPr>
        <p:txBody>
          <a:bodyPr vert="horz" wrap="square" lIns="0" tIns="0" rIns="0" bIns="0" rtlCol="0" anchor="t"/>
          <a:lstStyle/>
          <a:p>
            <a:pPr algn="l">
              <a:lnSpc>
                <a:spcPct val="150000"/>
              </a:lnSpc>
            </a:pPr>
            <a:r>
              <a:rPr kumimoji="1" lang="en-US" altLang="zh-CN"/>
              <a:t>Natural language processing has many special tasks to do.  </a:t>
            </a:r>
            <a:endParaRPr kumimoji="1" lang="en-US" altLang="zh-CN"/>
          </a:p>
          <a:p>
            <a:pPr algn="l">
              <a:lnSpc>
                <a:spcPct val="150000"/>
              </a:lnSpc>
            </a:pPr>
            <a:r>
              <a:rPr kumimoji="1" lang="en-US" altLang="zh-CN"/>
              <a:t>For example:</a:t>
            </a:r>
            <a:endParaRPr kumimoji="1" lang="en-US" altLang="zh-CN"/>
          </a:p>
          <a:p>
            <a:pPr algn="l">
              <a:lnSpc>
                <a:spcPct val="150000"/>
              </a:lnSpc>
            </a:pPr>
            <a:r>
              <a:rPr kumimoji="1" lang="en-US" altLang="zh-CN"/>
              <a:t>Quantity(word), frequency</a:t>
            </a:r>
            <a:r>
              <a:rPr kumimoji="1" lang="en-US" altLang="zh-CN">
                <a:sym typeface="+mn-ea"/>
              </a:rPr>
              <a:t>(word)</a:t>
            </a:r>
            <a:r>
              <a:rPr kumimoji="1" lang="en-US" altLang="zh-CN"/>
              <a:t>, stop words, </a:t>
            </a:r>
            <a:endParaRPr kumimoji="1" lang="en-US" altLang="zh-CN"/>
          </a:p>
          <a:p>
            <a:pPr algn="l">
              <a:lnSpc>
                <a:spcPct val="150000"/>
              </a:lnSpc>
            </a:pPr>
            <a:r>
              <a:rPr kumimoji="1" lang="en-US" altLang="zh-CN"/>
              <a:t>new word discovery problems inherent in word segmentation problems (use  model to solve them directly without much description), </a:t>
            </a:r>
            <a:endParaRPr kumimoji="1" lang="en-US" altLang="zh-CN"/>
          </a:p>
          <a:p>
            <a:pPr algn="l">
              <a:lnSpc>
                <a:spcPct val="150000"/>
              </a:lnSpc>
            </a:pPr>
            <a:r>
              <a:rPr kumimoji="1" lang="en-US" altLang="zh-CN"/>
              <a:t>and word clouds</a:t>
            </a:r>
            <a:endParaRPr kumimoji="1" lang="en-US" altLang="zh-CN"/>
          </a:p>
        </p:txBody>
      </p:sp>
      <p:sp>
        <p:nvSpPr>
          <p:cNvPr id="6"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Data Exploration</a:t>
            </a:r>
            <a:endParaRPr kumimoji="1" lang="zh-CN" altLang="en-US"/>
          </a:p>
        </p:txBody>
      </p:sp>
      <p:sp>
        <p:nvSpPr>
          <p:cNvPr id="7"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336134" y="2815794"/>
            <a:ext cx="7507031" cy="687251"/>
          </a:xfrm>
          <a:prstGeom prst="rect">
            <a:avLst/>
          </a:prstGeom>
          <a:noFill/>
          <a:ln cap="sq">
            <a:noFill/>
          </a:ln>
          <a:effectLst/>
        </p:spPr>
        <p:txBody>
          <a:bodyPr vert="horz" wrap="square" lIns="0" tIns="0" rIns="0" bIns="0" rtlCol="0" anchor="b"/>
          <a:lstStyle/>
          <a:p>
            <a:pPr algn="l">
              <a:lnSpc>
                <a:spcPct val="130000"/>
              </a:lnSpc>
            </a:pPr>
            <a:endParaRPr kumimoji="1" lang="zh-CN" altLang="en-US"/>
          </a:p>
        </p:txBody>
      </p:sp>
      <p:sp>
        <p:nvSpPr>
          <p:cNvPr id="5" name="标题 1"/>
          <p:cNvSpPr txBox="1"/>
          <p:nvPr/>
        </p:nvSpPr>
        <p:spPr>
          <a:xfrm>
            <a:off x="2351405" y="2726690"/>
            <a:ext cx="7565390" cy="2236470"/>
          </a:xfrm>
          <a:prstGeom prst="rect">
            <a:avLst/>
          </a:prstGeom>
          <a:noFill/>
          <a:ln>
            <a:noFill/>
          </a:ln>
        </p:spPr>
        <p:txBody>
          <a:bodyPr vert="horz" wrap="square" lIns="0" tIns="0" rIns="0" bIns="0" rtlCol="0" anchor="t"/>
          <a:lstStyle/>
          <a:p>
            <a:pPr algn="l">
              <a:lnSpc>
                <a:spcPct val="150000"/>
              </a:lnSpc>
            </a:pPr>
            <a:endParaRPr kumimoji="1" lang="en-US" altLang="zh-CN"/>
          </a:p>
        </p:txBody>
      </p:sp>
      <p:sp>
        <p:nvSpPr>
          <p:cNvPr id="6"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Data Exploration</a:t>
            </a:r>
            <a:endParaRPr kumimoji="1" lang="zh-CN" altLang="en-US"/>
          </a:p>
        </p:txBody>
      </p:sp>
      <p:sp>
        <p:nvSpPr>
          <p:cNvPr id="7"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6" name="图片 5"/>
          <p:cNvPicPr>
            <a:picLocks noChangeAspect="1"/>
          </p:cNvPicPr>
          <p:nvPr/>
        </p:nvPicPr>
        <p:blipFill>
          <a:blip r:embed="rId1"/>
          <a:stretch>
            <a:fillRect/>
          </a:stretch>
        </p:blipFill>
        <p:spPr>
          <a:xfrm>
            <a:off x="6671945" y="2420303"/>
            <a:ext cx="5266690" cy="4159885"/>
          </a:xfrm>
          <a:prstGeom prst="rect">
            <a:avLst/>
          </a:prstGeom>
          <a:noFill/>
          <a:ln>
            <a:noFill/>
          </a:ln>
        </p:spPr>
      </p:pic>
      <p:pic>
        <p:nvPicPr>
          <p:cNvPr id="15" name="图片 4"/>
          <p:cNvPicPr>
            <a:picLocks noChangeAspect="1"/>
          </p:cNvPicPr>
          <p:nvPr/>
        </p:nvPicPr>
        <p:blipFill>
          <a:blip r:embed="rId2"/>
          <a:stretch>
            <a:fillRect/>
          </a:stretch>
        </p:blipFill>
        <p:spPr>
          <a:xfrm>
            <a:off x="3863658" y="1052830"/>
            <a:ext cx="5267325" cy="4519930"/>
          </a:xfrm>
          <a:prstGeom prst="rect">
            <a:avLst/>
          </a:prstGeom>
          <a:noFill/>
          <a:ln>
            <a:noFill/>
          </a:ln>
        </p:spPr>
      </p:pic>
      <p:pic>
        <p:nvPicPr>
          <p:cNvPr id="13" name="图片 3"/>
          <p:cNvPicPr>
            <a:picLocks noChangeAspect="1"/>
          </p:cNvPicPr>
          <p:nvPr/>
        </p:nvPicPr>
        <p:blipFill>
          <a:blip r:embed="rId3"/>
          <a:stretch>
            <a:fillRect/>
          </a:stretch>
        </p:blipFill>
        <p:spPr>
          <a:xfrm>
            <a:off x="2336165" y="2420938"/>
            <a:ext cx="5273040" cy="4213225"/>
          </a:xfrm>
          <a:prstGeom prst="rect">
            <a:avLst/>
          </a:prstGeom>
          <a:noFill/>
          <a:ln>
            <a:noFill/>
          </a:ln>
        </p:spPr>
      </p:pic>
      <p:pic>
        <p:nvPicPr>
          <p:cNvPr id="14" name="图片 2"/>
          <p:cNvPicPr>
            <a:picLocks noChangeAspect="1"/>
          </p:cNvPicPr>
          <p:nvPr/>
        </p:nvPicPr>
        <p:blipFill>
          <a:blip r:embed="rId4"/>
          <a:stretch>
            <a:fillRect/>
          </a:stretch>
        </p:blipFill>
        <p:spPr>
          <a:xfrm>
            <a:off x="263208" y="980440"/>
            <a:ext cx="5272405" cy="4165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636528" y="2273896"/>
            <a:ext cx="7200000" cy="648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342772" y="2273896"/>
            <a:ext cx="1008000" cy="648000"/>
          </a:xfrm>
          <a:prstGeom prst="round2DiagRect">
            <a:avLst>
              <a:gd name="adj1" fmla="val 50000"/>
              <a:gd name="adj2" fmla="val 0"/>
            </a:avLst>
          </a:prstGeom>
          <a:gradFill>
            <a:gsLst>
              <a:gs pos="1000">
                <a:schemeClr val="accent1">
                  <a:lumMod val="60000"/>
                  <a:lumOff val="40000"/>
                  <a:alpha val="100000"/>
                </a:schemeClr>
              </a:gs>
              <a:gs pos="100000">
                <a:schemeClr val="accent1">
                  <a:alpha val="100000"/>
                </a:schemeClr>
              </a:gs>
            </a:gsLst>
            <a:lin ang="3000000" scaled="0"/>
          </a:gradFill>
          <a:ln cap="flat">
            <a:noFill/>
            <a:prstDash val="solid"/>
            <a:miter/>
          </a:ln>
          <a:effectLst>
            <a:outerShdw blurRad="317500" dist="127000" dir="240000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2669650" y="3093601"/>
            <a:ext cx="6840000" cy="25192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There are many solutions for sentiment analysis, </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such as </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(1) CRF</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(2) LSTM</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(3) CNN</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(4) Nezha</a:t>
            </a:r>
            <a:endPar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595959">
                    <a:alpha val="100000"/>
                  </a:srgbClr>
                </a:solidFill>
                <a:latin typeface="Source Han Sans" panose="020B0500000000000000" charset="-122"/>
                <a:ea typeface="Source Han Sans" panose="020B0500000000000000" charset="-122"/>
                <a:cs typeface="Source Han Sans" panose="020B0500000000000000" charset="-122"/>
              </a:rPr>
              <a:t>(5) DistilBERT</a:t>
            </a:r>
            <a:endParaRPr kumimoji="1" lang="zh-CN" altLang="en-US"/>
          </a:p>
        </p:txBody>
      </p:sp>
      <p:sp>
        <p:nvSpPr>
          <p:cNvPr id="6" name="标题 1"/>
          <p:cNvSpPr txBox="1"/>
          <p:nvPr/>
        </p:nvSpPr>
        <p:spPr>
          <a:xfrm>
            <a:off x="3646856" y="2363896"/>
            <a:ext cx="5832000" cy="468000"/>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7" name="标题 1"/>
          <p:cNvSpPr txBox="1"/>
          <p:nvPr/>
        </p:nvSpPr>
        <p:spPr>
          <a:xfrm>
            <a:off x="2486772" y="2381896"/>
            <a:ext cx="720000" cy="432000"/>
          </a:xfrm>
          <a:prstGeom prst="rect">
            <a:avLst/>
          </a:prstGeom>
          <a:noFill/>
          <a:ln>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Sentiment Analysis</a:t>
            </a:r>
            <a:endParaRPr kumimoji="1" lang="zh-CN" altLang="en-US"/>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5" name="图片 14"/>
          <p:cNvPicPr>
            <a:picLocks noChangeAspect="1"/>
          </p:cNvPicPr>
          <p:nvPr/>
        </p:nvPicPr>
        <p:blipFill>
          <a:blip r:embed="rId1"/>
          <a:stretch>
            <a:fillRect/>
          </a:stretch>
        </p:blipFill>
        <p:spPr>
          <a:xfrm>
            <a:off x="6816090" y="3933190"/>
            <a:ext cx="4714875" cy="2249805"/>
          </a:xfrm>
          <a:prstGeom prst="rect">
            <a:avLst/>
          </a:prstGeom>
        </p:spPr>
      </p:pic>
      <p:pic>
        <p:nvPicPr>
          <p:cNvPr id="16" name="图片 15"/>
          <p:cNvPicPr>
            <a:picLocks noChangeAspect="1"/>
          </p:cNvPicPr>
          <p:nvPr/>
        </p:nvPicPr>
        <p:blipFill>
          <a:blip r:embed="rId2"/>
          <a:stretch>
            <a:fillRect/>
          </a:stretch>
        </p:blipFill>
        <p:spPr>
          <a:xfrm>
            <a:off x="7824470" y="2364105"/>
            <a:ext cx="4184650" cy="2129155"/>
          </a:xfrm>
          <a:prstGeom prst="rect">
            <a:avLst/>
          </a:prstGeom>
        </p:spPr>
      </p:pic>
      <p:pic>
        <p:nvPicPr>
          <p:cNvPr id="17" name="图片 16"/>
          <p:cNvPicPr/>
          <p:nvPr/>
        </p:nvPicPr>
        <p:blipFill>
          <a:blip r:embed="rId3"/>
          <a:stretch>
            <a:fillRect/>
          </a:stretch>
        </p:blipFill>
        <p:spPr>
          <a:xfrm>
            <a:off x="5880100" y="548640"/>
            <a:ext cx="5199380" cy="19837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631323" y="1268691"/>
            <a:ext cx="7200000" cy="648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343917" y="1268691"/>
            <a:ext cx="1008000" cy="648000"/>
          </a:xfrm>
          <a:prstGeom prst="round2DiagRect">
            <a:avLst>
              <a:gd name="adj1" fmla="val 50000"/>
              <a:gd name="adj2" fmla="val 0"/>
            </a:avLst>
          </a:prstGeom>
          <a:gradFill>
            <a:gsLst>
              <a:gs pos="1000">
                <a:schemeClr val="accent1">
                  <a:lumMod val="60000"/>
                  <a:lumOff val="40000"/>
                  <a:alpha val="100000"/>
                </a:schemeClr>
              </a:gs>
              <a:gs pos="100000">
                <a:schemeClr val="accent1">
                  <a:alpha val="100000"/>
                </a:schemeClr>
              </a:gs>
            </a:gsLst>
            <a:lin ang="3000000" scaled="0"/>
          </a:gradFill>
          <a:ln cap="flat">
            <a:noFill/>
            <a:prstDash val="solid"/>
            <a:miter/>
          </a:ln>
          <a:effectLst>
            <a:outerShdw blurRad="317500" dist="127000" dir="240000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2669650" y="3093601"/>
            <a:ext cx="6840000" cy="2519203"/>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6" name="标题 1"/>
          <p:cNvSpPr txBox="1"/>
          <p:nvPr/>
        </p:nvSpPr>
        <p:spPr>
          <a:xfrm>
            <a:off x="2641651" y="1358691"/>
            <a:ext cx="5832000" cy="468000"/>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7" name="标题 1"/>
          <p:cNvSpPr txBox="1"/>
          <p:nvPr/>
        </p:nvSpPr>
        <p:spPr>
          <a:xfrm>
            <a:off x="1481567" y="1376691"/>
            <a:ext cx="720000" cy="432000"/>
          </a:xfrm>
          <a:prstGeom prst="rect">
            <a:avLst/>
          </a:prstGeom>
          <a:noFill/>
          <a:ln>
            <a:noFill/>
          </a:ln>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b="1">
                <a:solidFill>
                  <a:schemeClr val="tx1"/>
                </a:solidFill>
                <a:effectLst>
                  <a:outerShdw blurRad="38100" dist="19050" dir="2700000" algn="tl" rotWithShape="0">
                    <a:schemeClr val="dk1">
                      <a:alpha val="40000"/>
                    </a:schemeClr>
                  </a:outerShdw>
                </a:effectLst>
              </a:rPr>
              <a:t>Sentiment analysis and statistical analysis and visualization</a:t>
            </a:r>
            <a:endParaRPr kumimoji="1" lang="en-US" altLang="zh-CN" b="1">
              <a:solidFill>
                <a:schemeClr val="tx1"/>
              </a:solidFill>
              <a:effectLst>
                <a:outerShdw blurRad="38100" dist="19050" dir="2700000" algn="tl" rotWithShape="0">
                  <a:schemeClr val="dk1">
                    <a:alpha val="40000"/>
                  </a:schemeClr>
                </a:outerShdw>
              </a:effectLst>
            </a:endParaRPr>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7"/>
          <p:cNvPicPr>
            <a:picLocks noChangeAspect="1"/>
          </p:cNvPicPr>
          <p:nvPr/>
        </p:nvPicPr>
        <p:blipFill>
          <a:blip r:embed="rId1"/>
          <a:stretch>
            <a:fillRect/>
          </a:stretch>
        </p:blipFill>
        <p:spPr>
          <a:xfrm>
            <a:off x="767715" y="2060258"/>
            <a:ext cx="5269230" cy="3621405"/>
          </a:xfrm>
          <a:prstGeom prst="rect">
            <a:avLst/>
          </a:prstGeom>
          <a:noFill/>
          <a:ln>
            <a:noFill/>
          </a:ln>
        </p:spPr>
      </p:pic>
      <p:pic>
        <p:nvPicPr>
          <p:cNvPr id="24" name="图片 8"/>
          <p:cNvPicPr>
            <a:picLocks noChangeAspect="1"/>
          </p:cNvPicPr>
          <p:nvPr/>
        </p:nvPicPr>
        <p:blipFill>
          <a:blip r:embed="rId2"/>
          <a:stretch>
            <a:fillRect/>
          </a:stretch>
        </p:blipFill>
        <p:spPr>
          <a:xfrm>
            <a:off x="3431223" y="3284855"/>
            <a:ext cx="5264785" cy="3376930"/>
          </a:xfrm>
          <a:prstGeom prst="rect">
            <a:avLst/>
          </a:prstGeom>
          <a:noFill/>
          <a:ln>
            <a:noFill/>
          </a:ln>
        </p:spPr>
      </p:pic>
      <p:pic>
        <p:nvPicPr>
          <p:cNvPr id="25" name="图片 9"/>
          <p:cNvPicPr>
            <a:picLocks noChangeAspect="1"/>
          </p:cNvPicPr>
          <p:nvPr/>
        </p:nvPicPr>
        <p:blipFill>
          <a:blip r:embed="rId3"/>
          <a:stretch>
            <a:fillRect/>
          </a:stretch>
        </p:blipFill>
        <p:spPr>
          <a:xfrm>
            <a:off x="6239828" y="1052830"/>
            <a:ext cx="5266055" cy="3721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linds(horizontal)">
                                      <p:cBhvr>
                                        <p:cTn id="11" dur="500"/>
                                        <p:tgtEl>
                                          <p:spTgt spid="24"/>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2625">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Conclusion and Recommendations</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descr="D:/Users/Pictures/preparation for analysis 2.jpgpreparation for analysis 2"/>
          <p:cNvPicPr>
            <a:picLocks noChangeAspect="1"/>
          </p:cNvPicPr>
          <p:nvPr/>
        </p:nvPicPr>
        <p:blipFill>
          <a:blip r:embed="rId3">
            <a:alphaModFix amt="100000"/>
          </a:blip>
          <a:srcRect t="2902" b="2902"/>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Conclusion.jpgConclusion"/>
          <p:cNvPicPr>
            <a:picLocks noChangeAspect="1"/>
          </p:cNvPicPr>
          <p:nvPr/>
        </p:nvPicPr>
        <p:blipFill>
          <a:blip r:embed="rId1">
            <a:alphaModFix amt="100000"/>
          </a:blip>
          <a:srcRect l="5832" r="5832"/>
          <a:stretch>
            <a:fillRect/>
          </a:stretch>
        </p:blipFill>
        <p:spPr>
          <a:xfrm>
            <a:off x="1164673" y="1556967"/>
            <a:ext cx="5400675" cy="4090267"/>
          </a:xfrm>
          <a:custGeom>
            <a:avLst/>
            <a:gdLst/>
            <a:ahLst/>
            <a:cxnLst/>
            <a:rect l="l" t="t" r="r" b="b"/>
            <a:pathLst>
              <a:path w="5400675" h="4090267">
                <a:moveTo>
                  <a:pt x="0" y="0"/>
                </a:moveTo>
                <a:lnTo>
                  <a:pt x="5400675" y="0"/>
                </a:lnTo>
                <a:lnTo>
                  <a:pt x="5400675" y="4090267"/>
                </a:lnTo>
                <a:lnTo>
                  <a:pt x="0" y="4090267"/>
                </a:lnTo>
                <a:close/>
              </a:path>
            </a:pathLst>
          </a:custGeom>
          <a:noFill/>
          <a:ln>
            <a:noFill/>
          </a:ln>
        </p:spPr>
      </p:pic>
      <p:sp>
        <p:nvSpPr>
          <p:cNvPr id="4" name="标题 1"/>
          <p:cNvSpPr txBox="1"/>
          <p:nvPr/>
        </p:nvSpPr>
        <p:spPr>
          <a:xfrm>
            <a:off x="6879427" y="1506166"/>
            <a:ext cx="4294615" cy="4145185"/>
          </a:xfrm>
          <a:prstGeom prst="roundRect">
            <a:avLst>
              <a:gd name="adj" fmla="val 4810"/>
            </a:avLst>
          </a:prstGeom>
          <a:solidFill>
            <a:schemeClr val="bg1"/>
          </a:solidFill>
          <a:ln cap="flat">
            <a:noFill/>
            <a:prstDash val="solid"/>
            <a:miter/>
          </a:ln>
          <a:effectLst>
            <a:outerShdw blurRad="241300" dist="38100" algn="ctr" rotWithShape="0">
              <a:schemeClr val="accent1">
                <a:alpha val="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086600" y="2864678"/>
            <a:ext cx="3873500" cy="589722"/>
          </a:xfrm>
          <a:prstGeom prst="rect">
            <a:avLst/>
          </a:prstGeom>
          <a:noFill/>
          <a:ln cap="sq">
            <a:noFill/>
          </a:ln>
          <a:effectLst/>
        </p:spPr>
        <p:txBody>
          <a:bodyPr vert="horz" wrap="square" lIns="85039" tIns="42520" rIns="85039" bIns="42520" rtlCol="0" anchor="ctr"/>
          <a:lstStyle/>
          <a:p>
            <a:pPr algn="ctr">
              <a:lnSpc>
                <a:spcPct val="130000"/>
              </a:lnSpc>
            </a:pPr>
            <a:endParaRPr kumimoji="1" lang="zh-CN" altLang="en-US"/>
          </a:p>
        </p:txBody>
      </p:sp>
      <p:sp>
        <p:nvSpPr>
          <p:cNvPr id="6" name="标题 1"/>
          <p:cNvSpPr txBox="1"/>
          <p:nvPr/>
        </p:nvSpPr>
        <p:spPr>
          <a:xfrm>
            <a:off x="7086600" y="3506162"/>
            <a:ext cx="3873500" cy="1891338"/>
          </a:xfrm>
          <a:prstGeom prst="rect">
            <a:avLst/>
          </a:prstGeom>
          <a:noFill/>
          <a:ln>
            <a:noFill/>
          </a:ln>
        </p:spPr>
        <p:txBody>
          <a:bodyPr vert="horz" wrap="square" lIns="0" tIns="0" rIns="0" bIns="0" rtlCol="0" anchor="t"/>
          <a:lstStyle/>
          <a:p>
            <a:pPr algn="ctr">
              <a:lnSpc>
                <a:spcPct val="150000"/>
              </a:lnSpc>
            </a:pPr>
            <a:r>
              <a:rPr kumimoji="1" lang="en-US" altLang="zh-CN"/>
              <a:t>The three core tasks of crawler, multi-platform data merging, and sentiment analysis model have basically achieved the design goals.</a:t>
            </a:r>
            <a:endParaRPr kumimoji="1" lang="en-US" altLang="zh-CN"/>
          </a:p>
        </p:txBody>
      </p:sp>
      <p:sp>
        <p:nvSpPr>
          <p:cNvPr id="7" name="标题 1"/>
          <p:cNvSpPr txBox="1"/>
          <p:nvPr/>
        </p:nvSpPr>
        <p:spPr>
          <a:xfrm>
            <a:off x="8557024" y="1763744"/>
            <a:ext cx="939420" cy="939418"/>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795755" y="2002474"/>
            <a:ext cx="461958" cy="461958"/>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Summary</a:t>
            </a:r>
            <a:endParaRPr kumimoji="1" lang="zh-CN" altLang="en-US"/>
          </a:p>
        </p:txBody>
      </p:sp>
      <p:sp>
        <p:nvSpPr>
          <p:cNvPr id="10"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Future Works.jpgFuture Works"/>
          <p:cNvPicPr>
            <a:picLocks noChangeAspect="1"/>
          </p:cNvPicPr>
          <p:nvPr/>
        </p:nvPicPr>
        <p:blipFill>
          <a:blip r:embed="rId1">
            <a:alphaModFix amt="100000"/>
          </a:blip>
          <a:srcRect l="8335" r="8335"/>
          <a:stretch>
            <a:fillRect/>
          </a:stretch>
        </p:blipFill>
        <p:spPr>
          <a:xfrm>
            <a:off x="660400" y="1922200"/>
            <a:ext cx="5220000" cy="3420000"/>
          </a:xfrm>
          <a:custGeom>
            <a:avLst/>
            <a:gdLst/>
            <a:ahLst/>
            <a:cxnLst/>
            <a:rect l="l" t="t" r="r" b="b"/>
            <a:pathLst>
              <a:path w="5220000" h="3420000">
                <a:moveTo>
                  <a:pt x="0" y="0"/>
                </a:moveTo>
                <a:lnTo>
                  <a:pt x="5220000" y="0"/>
                </a:lnTo>
                <a:lnTo>
                  <a:pt x="5220000" y="3420000"/>
                </a:lnTo>
                <a:lnTo>
                  <a:pt x="0" y="3420000"/>
                </a:lnTo>
                <a:close/>
              </a:path>
            </a:pathLst>
          </a:custGeom>
          <a:noFill/>
          <a:ln>
            <a:noFill/>
          </a:ln>
        </p:spPr>
      </p:pic>
      <p:sp>
        <p:nvSpPr>
          <p:cNvPr id="4" name="标题 1"/>
          <p:cNvSpPr txBox="1"/>
          <p:nvPr/>
        </p:nvSpPr>
        <p:spPr>
          <a:xfrm>
            <a:off x="6298900" y="1922200"/>
            <a:ext cx="5220000" cy="3420000"/>
          </a:xfrm>
          <a:prstGeom prst="rect">
            <a:avLst/>
          </a:prstGeom>
          <a:solidFill>
            <a:schemeClr val="bg1"/>
          </a:solidFill>
          <a:ln w="12700" cap="sq">
            <a:solidFill>
              <a:schemeClr val="bg1"/>
            </a:solidFill>
            <a:miter/>
          </a:ln>
          <a:effectLst>
            <a:outerShdw blurRad="381000" dist="127000" dir="5400000" sx="102000" sy="102000" algn="t" rotWithShape="0">
              <a:schemeClr val="accent1">
                <a:lumMod val="40000"/>
                <a:lumOff val="60000"/>
                <a:alpha val="15000"/>
              </a:schemeClr>
            </a:outerShdw>
          </a:effectLst>
        </p:spPr>
        <p:txBody>
          <a:bodyPr vert="horz" wrap="square" lIns="0" tIns="0" rIns="0" bIns="0" rtlCol="0" anchor="t"/>
          <a:lstStyle/>
          <a:p>
            <a:pPr algn="just">
              <a:lnSpc>
                <a:spcPct val="110000"/>
              </a:lnSpc>
            </a:pPr>
            <a:endParaRPr kumimoji="1" lang="zh-CN" altLang="en-US"/>
          </a:p>
        </p:txBody>
      </p:sp>
      <p:sp>
        <p:nvSpPr>
          <p:cNvPr id="5" name="标题 1"/>
          <p:cNvSpPr txBox="1"/>
          <p:nvPr/>
        </p:nvSpPr>
        <p:spPr>
          <a:xfrm>
            <a:off x="6298900" y="1922200"/>
            <a:ext cx="5220000" cy="72000"/>
          </a:xfrm>
          <a:prstGeom prst="rect">
            <a:avLst/>
          </a:prstGeom>
          <a:solidFill>
            <a:schemeClr val="accent1"/>
          </a:solidFill>
          <a:ln cap="sq">
            <a:noFill/>
            <a:prstDash val="solid"/>
            <a:miter/>
          </a:ln>
          <a:effectLst/>
        </p:spPr>
        <p:txBody>
          <a:bodyPr vert="horz" wrap="square" lIns="274320" tIns="0" rIns="182880" bIns="274320" rtlCol="0" anchor="b"/>
          <a:lstStyle/>
          <a:p>
            <a:pPr algn="l">
              <a:lnSpc>
                <a:spcPct val="130000"/>
              </a:lnSpc>
            </a:pPr>
            <a:endParaRPr kumimoji="1" lang="zh-CN" altLang="en-US"/>
          </a:p>
        </p:txBody>
      </p:sp>
      <p:sp>
        <p:nvSpPr>
          <p:cNvPr id="6" name="标题 1"/>
          <p:cNvSpPr txBox="1"/>
          <p:nvPr/>
        </p:nvSpPr>
        <p:spPr>
          <a:xfrm>
            <a:off x="6658901" y="2132981"/>
            <a:ext cx="4320000" cy="792000"/>
          </a:xfrm>
          <a:prstGeom prst="rect">
            <a:avLst/>
          </a:prstGeom>
          <a:noFill/>
          <a:ln>
            <a:noFill/>
          </a:ln>
        </p:spPr>
        <p:txBody>
          <a:bodyPr vert="horz" wrap="square" lIns="0" tIns="0" rIns="0" bIns="0" rtlCol="0" anchor="ctr"/>
          <a:lstStyle/>
          <a:p>
            <a:pPr algn="l">
              <a:lnSpc>
                <a:spcPct val="130000"/>
              </a:lnSpc>
            </a:pPr>
            <a:endParaRPr kumimoji="1" lang="zh-CN" altLang="en-US"/>
          </a:p>
        </p:txBody>
      </p:sp>
      <p:sp>
        <p:nvSpPr>
          <p:cNvPr id="7" name="标题 1"/>
          <p:cNvSpPr txBox="1"/>
          <p:nvPr/>
        </p:nvSpPr>
        <p:spPr>
          <a:xfrm>
            <a:off x="6658901" y="2963081"/>
            <a:ext cx="4320000" cy="2088000"/>
          </a:xfrm>
          <a:prstGeom prst="rect">
            <a:avLst/>
          </a:prstGeom>
          <a:noFill/>
          <a:ln>
            <a:noFill/>
          </a:ln>
        </p:spPr>
        <p:txBody>
          <a:bodyPr vert="horz" wrap="square" lIns="0" tIns="0" rIns="0" bIns="0" rtlCol="0" anchor="t"/>
          <a:lstStyle/>
          <a:p>
            <a:pPr algn="l">
              <a:lnSpc>
                <a:spcPct val="150000"/>
              </a:lnSpc>
            </a:pPr>
            <a:r>
              <a:rPr kumimoji="1" lang="en-US" altLang="zh-CN"/>
              <a:t>(1) Improve data acquisition capabilities.</a:t>
            </a:r>
            <a:endParaRPr kumimoji="1" lang="en-US" altLang="zh-CN"/>
          </a:p>
          <a:p>
            <a:pPr algn="l">
              <a:lnSpc>
                <a:spcPct val="150000"/>
              </a:lnSpc>
            </a:pPr>
            <a:r>
              <a:rPr kumimoji="1" lang="en-US" altLang="zh-CN"/>
              <a:t>(2) Improve the predictive ability of sentiment analysis models.</a:t>
            </a:r>
            <a:endParaRPr kumimoji="1" lang="en-US" altLang="zh-CN"/>
          </a:p>
          <a:p>
            <a:pPr algn="l">
              <a:lnSpc>
                <a:spcPct val="150000"/>
              </a:lnSpc>
            </a:pPr>
            <a:r>
              <a:rPr kumimoji="1" lang="en-US" altLang="zh-CN"/>
              <a:t>(3) Study the propagation mechanism.</a:t>
            </a:r>
            <a:endParaRPr kumimoji="1" lang="en-US" altLang="zh-CN"/>
          </a:p>
        </p:txBody>
      </p:sp>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Future Works</a:t>
            </a:r>
            <a:endParaRPr kumimoji="1" lang="zh-CN" altLang="en-US"/>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8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H="1">
            <a:off x="6038346" y="-103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8103343" flipH="1">
            <a:off x="6617971" y="26729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flipV="1">
            <a:off x="0"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flipV="1">
            <a:off x="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52351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588482"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2">
            <a:alphaModFix amt="100000"/>
          </a:blip>
          <a:srcRect l="20352" t="10687" r="14213" b="5672"/>
          <a:stretch>
            <a:fillRect/>
          </a:stretch>
        </p:blipFill>
        <p:spPr>
          <a:xfrm>
            <a:off x="6866831" y="17418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sp>
        <p:nvSpPr>
          <p:cNvPr id="11" name="标题 1"/>
          <p:cNvSpPr txBox="1"/>
          <p:nvPr/>
        </p:nvSpPr>
        <p:spPr>
          <a:xfrm>
            <a:off x="898669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12" name="图片 11"/>
          <p:cNvPicPr>
            <a:picLocks noChangeAspect="1"/>
          </p:cNvPicPr>
          <p:nvPr/>
        </p:nvPicPr>
        <p:blipFill>
          <a:blip r:embed="rId3">
            <a:alphaModFix amt="100000"/>
          </a:blip>
          <a:srcRect l="1040" r="1040"/>
          <a:stretch>
            <a:fillRect/>
          </a:stretch>
        </p:blipFill>
        <p:spPr>
          <a:xfrm>
            <a:off x="7219277" y="20423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13" name="标题 1"/>
          <p:cNvSpPr txBox="1"/>
          <p:nvPr/>
        </p:nvSpPr>
        <p:spPr>
          <a:xfrm>
            <a:off x="8656602" y="1247140"/>
            <a:ext cx="3680813" cy="934186"/>
          </a:xfrm>
          <a:prstGeom prst="rect">
            <a:avLst/>
          </a:prstGeom>
          <a:noFill/>
          <a:ln>
            <a:noFill/>
          </a:ln>
        </p:spPr>
        <p:txBody>
          <a:bodyPr vert="horz" wrap="square" lIns="0" tIns="0" rIns="0" bIns="0" rtlCol="0" anchor="t"/>
          <a:lstStyle/>
          <a:p>
            <a:pPr algn="l">
              <a:lnSpc>
                <a:spcPct val="110000"/>
              </a:lnSpc>
            </a:pPr>
            <a:r>
              <a:rPr kumimoji="1"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rPr>
              <a:t>Research Design &amp; Analysis</a:t>
            </a:r>
            <a:endParaRPr kumimoji="1"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标题 1"/>
          <p:cNvSpPr txBox="1"/>
          <p:nvPr/>
        </p:nvSpPr>
        <p:spPr>
          <a:xfrm>
            <a:off x="6546902" y="129540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1" flipV="1">
            <a:off x="583220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58562" y="261004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flipH="1">
            <a:off x="-642207" y="246888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28667" y="2362690"/>
            <a:ext cx="5272693" cy="1787768"/>
          </a:xfrm>
          <a:prstGeom prst="rect">
            <a:avLst/>
          </a:prstGeom>
          <a:noFill/>
          <a:ln>
            <a:noFill/>
          </a:ln>
        </p:spPr>
        <p:txBody>
          <a:bodyPr vert="horz" wrap="square" lIns="0" tIns="0" rIns="0" bIns="0" rtlCol="0" anchor="ctr"/>
          <a:lstStyle/>
          <a:p>
            <a:pPr algn="l">
              <a:lnSpc>
                <a:spcPct val="130000"/>
              </a:lnSpc>
            </a:pPr>
            <a:r>
              <a:rPr kumimoji="1" lang="en-US" altLang="zh-CN" sz="5400" b="1">
                <a:solidFill>
                  <a:schemeClr val="tx1"/>
                </a:solidFill>
                <a:effectLst>
                  <a:outerShdw blurRad="38100" dist="19050" dir="2700000" algn="tl" rotWithShape="0">
                    <a:schemeClr val="dk1">
                      <a:alpha val="40000"/>
                    </a:schemeClr>
                  </a:outerShdw>
                </a:effectLst>
                <a:latin typeface="标准粗黑" panose="02000503000000000000" charset="-122"/>
                <a:ea typeface="标准粗黑" panose="02000503000000000000" charset="-122"/>
                <a:cs typeface="OPPOSans H" panose="00020600040101010101" charset="-122"/>
                <a:sym typeface="标准粗黑" panose="02000503000000000000" charset="-122"/>
              </a:rPr>
              <a:t>Thanks</a:t>
            </a:r>
            <a:endParaRPr kumimoji="1" lang="en-US" altLang="zh-CN" sz="5400" b="1">
              <a:solidFill>
                <a:schemeClr val="tx1"/>
              </a:solidFill>
              <a:effectLst>
                <a:outerShdw blurRad="38100" dist="19050" dir="2700000" algn="tl" rotWithShape="0">
                  <a:schemeClr val="dk1">
                    <a:alpha val="40000"/>
                  </a:schemeClr>
                </a:outerShdw>
              </a:effectLst>
              <a:latin typeface="标准粗黑" panose="02000503000000000000" charset="-122"/>
              <a:ea typeface="标准粗黑" panose="02000503000000000000" charset="-122"/>
              <a:cs typeface="OPPOSans H" panose="00020600040101010101" charset="-122"/>
              <a:sym typeface="标准粗黑" panose="02000503000000000000" charset="-122"/>
            </a:endParaRPr>
          </a:p>
        </p:txBody>
      </p:sp>
      <p:sp>
        <p:nvSpPr>
          <p:cNvPr id="19" name="标题 1"/>
          <p:cNvSpPr txBox="1"/>
          <p:nvPr/>
        </p:nvSpPr>
        <p:spPr>
          <a:xfrm>
            <a:off x="4334796" y="908050"/>
            <a:ext cx="1450168" cy="145016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34085" y="5217160"/>
            <a:ext cx="2659380" cy="528955"/>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22698"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77698" y="5289566"/>
            <a:ext cx="1425828" cy="330219"/>
          </a:xfrm>
          <a:prstGeom prst="rect">
            <a:avLst/>
          </a:prstGeom>
          <a:noFill/>
          <a:ln>
            <a:noFill/>
          </a:ln>
        </p:spPr>
        <p:txBody>
          <a:bodyPr vert="horz" wrap="square" lIns="0" tIns="0" rIns="0" bIns="0" rtlCol="0" anchor="t"/>
          <a:lstStyle/>
          <a:p>
            <a:pPr algn="ctr">
              <a:lnSpc>
                <a:spcPct val="130000"/>
              </a:lnSpc>
            </a:pPr>
            <a:r>
              <a:rPr kumimoji="1" lang="en-US" altLang="zh-CN">
                <a:solidFill>
                  <a:schemeClr val="bg1"/>
                </a:solidFill>
              </a:rPr>
              <a:t>Reporter</a:t>
            </a:r>
            <a:endParaRPr kumimoji="1" lang="en-US" altLang="zh-CN">
              <a:solidFill>
                <a:schemeClr val="bg1"/>
              </a:solidFill>
            </a:endParaRPr>
          </a:p>
        </p:txBody>
      </p:sp>
      <p:sp>
        <p:nvSpPr>
          <p:cNvPr id="23" name="标题 1"/>
          <p:cNvSpPr txBox="1"/>
          <p:nvPr/>
        </p:nvSpPr>
        <p:spPr>
          <a:xfrm>
            <a:off x="1775460" y="5289550"/>
            <a:ext cx="1922145" cy="330200"/>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TianFengshou</a:t>
            </a:r>
            <a:endParaRPr kumimoji="1" lang="zh-CN" altLang="en-US"/>
          </a:p>
        </p:txBody>
      </p:sp>
      <p:sp>
        <p:nvSpPr>
          <p:cNvPr id="24" name="标题 1"/>
          <p:cNvSpPr txBox="1"/>
          <p:nvPr/>
        </p:nvSpPr>
        <p:spPr>
          <a:xfrm>
            <a:off x="4008275" y="5228452"/>
            <a:ext cx="2418319"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564104" y="5174076"/>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564189" y="529464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Time</a:t>
            </a:r>
            <a:endParaRPr kumimoji="1" lang="zh-CN" altLang="en-US"/>
          </a:p>
        </p:txBody>
      </p:sp>
      <p:sp>
        <p:nvSpPr>
          <p:cNvPr id="27" name="标题 1"/>
          <p:cNvSpPr txBox="1"/>
          <p:nvPr/>
        </p:nvSpPr>
        <p:spPr>
          <a:xfrm>
            <a:off x="4800101" y="5294646"/>
            <a:ext cx="1425828" cy="330219"/>
          </a:xfrm>
          <a:prstGeom prst="rect">
            <a:avLst/>
          </a:prstGeom>
          <a:noFill/>
          <a:ln>
            <a:noFill/>
          </a:ln>
        </p:spPr>
        <p:txBody>
          <a:bodyPr vert="horz" wrap="square" lIns="0" tIns="0" rIns="0" bIns="0" rtlCol="0" anchor="t"/>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2025.01</a:t>
            </a:r>
            <a:endParaRPr kumimoji="1" lang="zh-CN" altLang="en-US"/>
          </a:p>
        </p:txBody>
      </p:sp>
      <p:sp>
        <p:nvSpPr>
          <p:cNvPr id="28" name="标题 1"/>
          <p:cNvSpPr txBox="1"/>
          <p:nvPr/>
        </p:nvSpPr>
        <p:spPr>
          <a:xfrm>
            <a:off x="8698888"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8656211"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9886096"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9843419"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11047904"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11005227"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11142499"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8820735"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10004331"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flipV="1">
            <a:off x="660400" y="6082162"/>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8" name="标题 1"/>
          <p:cNvCxnSpPr/>
          <p:nvPr/>
        </p:nvCxnSpPr>
        <p:spPr>
          <a:xfrm>
            <a:off x="1818640" y="6134100"/>
            <a:ext cx="3982720" cy="0"/>
          </a:xfrm>
          <a:prstGeom prst="line">
            <a:avLst/>
          </a:prstGeom>
          <a:noFill/>
          <a:ln w="31750" cap="sq">
            <a:gradFill>
              <a:gsLst>
                <a:gs pos="16000">
                  <a:schemeClr val="accent1">
                    <a:alpha val="0"/>
                  </a:schemeClr>
                </a:gs>
                <a:gs pos="100000">
                  <a:schemeClr val="accent1"/>
                </a:gs>
              </a:gsLst>
              <a:lin ang="10800000" scaled="0"/>
            </a:gradFill>
            <a:miter/>
          </a:ln>
        </p:spPr>
      </p:cxnSp>
      <p:sp>
        <p:nvSpPr>
          <p:cNvPr id="39" name="标题 1"/>
          <p:cNvSpPr txBox="1"/>
          <p:nvPr/>
        </p:nvSpPr>
        <p:spPr>
          <a:xfrm>
            <a:off x="528667" y="764145"/>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r>
              <a:rPr kumimoji="1" lang="en-US" altLang="zh-CN"/>
              <a:t>Bye</a:t>
            </a:r>
            <a:endParaRPr kumimoji="1" lang="en-US" altLang="zh-CN"/>
          </a:p>
        </p:txBody>
      </p:sp>
      <p:grpSp>
        <p:nvGrpSpPr>
          <p:cNvPr id="41" name="组合 40"/>
          <p:cNvGrpSpPr/>
          <p:nvPr/>
        </p:nvGrpSpPr>
        <p:grpSpPr>
          <a:xfrm>
            <a:off x="632223" y="4731571"/>
            <a:ext cx="5035530" cy="143244"/>
            <a:chOff x="632223" y="4731571"/>
            <a:chExt cx="5035530" cy="143244"/>
          </a:xfrm>
        </p:grpSpPr>
        <p:sp>
          <p:nvSpPr>
            <p:cNvPr id="42" name="标题 1"/>
            <p:cNvSpPr txBox="1"/>
            <p:nvPr/>
          </p:nvSpPr>
          <p:spPr>
            <a:xfrm>
              <a:off x="632223" y="4731571"/>
              <a:ext cx="143244" cy="143244"/>
            </a:xfrm>
            <a:prstGeom prst="ellipse">
              <a:avLst/>
            </a:prstGeom>
            <a:solidFill>
              <a:schemeClr val="accent1">
                <a:lumMod val="60000"/>
                <a:lumOff val="4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3" name="标题 1"/>
            <p:cNvSpPr txBox="1"/>
            <p:nvPr/>
          </p:nvSpPr>
          <p:spPr>
            <a:xfrm>
              <a:off x="892726" y="4731571"/>
              <a:ext cx="143244" cy="143244"/>
            </a:xfrm>
            <a:prstGeom prst="ellipse">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4" name="标题 1"/>
            <p:cNvSpPr txBox="1"/>
            <p:nvPr/>
          </p:nvSpPr>
          <p:spPr>
            <a:xfrm>
              <a:off x="1153229" y="4731571"/>
              <a:ext cx="143244" cy="143244"/>
            </a:xfrm>
            <a:prstGeom prst="ellipse">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5" name="标题 1"/>
            <p:cNvSpPr txBox="1"/>
            <p:nvPr/>
          </p:nvSpPr>
          <p:spPr>
            <a:xfrm rot="10800000" flipH="1">
              <a:off x="1440506" y="4780333"/>
              <a:ext cx="4227247" cy="45719"/>
            </a:xfrm>
            <a:prstGeom prst="rect">
              <a:avLst/>
            </a:prstGeom>
            <a:gradFill>
              <a:gsLst>
                <a:gs pos="33000">
                  <a:schemeClr val="accent1">
                    <a:lumMod val="60000"/>
                    <a:lumOff val="40000"/>
                  </a:schemeClr>
                </a:gs>
                <a:gs pos="100000">
                  <a:schemeClr val="accent1">
                    <a:lumMod val="40000"/>
                    <a:lumOff val="60000"/>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grpSp>
      <p:sp>
        <p:nvSpPr>
          <p:cNvPr id="46" name="标题 1"/>
          <p:cNvSpPr txBox="1"/>
          <p:nvPr/>
        </p:nvSpPr>
        <p:spPr>
          <a:xfrm>
            <a:off x="632223" y="1576959"/>
            <a:ext cx="3680813" cy="689044"/>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4E95D9">
                    <a:alpha val="25000"/>
                  </a:srgbClr>
                </a:solidFill>
                <a:latin typeface="OPPOSans H" panose="00020600040101010101" charset="-122"/>
                <a:ea typeface="OPPOSans H" panose="00020600040101010101" charset="-122"/>
                <a:cs typeface="OPPOSans H" panose="00020600040101010101" charset="-122"/>
              </a:rPr>
              <a:t>2025</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3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Introduction</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descr="D:/Users/Pictures/Data Science Life Cycle.pngData Science Life Cycle"/>
          <p:cNvPicPr>
            <a:picLocks noChangeAspect="1"/>
          </p:cNvPicPr>
          <p:nvPr/>
        </p:nvPicPr>
        <p:blipFill>
          <a:blip r:embed="rId3">
            <a:alphaModFix amt="100000"/>
          </a:blip>
          <a:srcRect t="6477" b="6477"/>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4498900" y="1275434"/>
            <a:ext cx="7020000" cy="828000"/>
          </a:xfrm>
          <a:prstGeom prst="rect">
            <a:avLst/>
          </a:prstGeom>
          <a:noFill/>
          <a:ln>
            <a:noFill/>
          </a:ln>
        </p:spPr>
        <p:txBody>
          <a:bodyPr vert="horz" wrap="square" lIns="0" tIns="0" rIns="0" bIns="0" rtlCol="0" anchor="t"/>
          <a:lstStyle/>
          <a:p>
            <a:pPr algn="l">
              <a:lnSpc>
                <a:spcPct val="14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The rise of social media has made sentiment analysis crucial for understanding public opinion.</a:t>
            </a:r>
            <a:endParaRPr kumimoji="1" lang="zh-CN" altLang="en-US"/>
          </a:p>
        </p:txBody>
      </p:sp>
      <p:sp>
        <p:nvSpPr>
          <p:cNvPr id="4" name="标题 1"/>
          <p:cNvSpPr txBox="1"/>
          <p:nvPr>
            <p:custDataLst>
              <p:tags r:id="rId2"/>
            </p:custDataLst>
          </p:nvPr>
        </p:nvSpPr>
        <p:spPr>
          <a:xfrm>
            <a:off x="4277969" y="1359175"/>
            <a:ext cx="90000" cy="9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4498900" y="2216981"/>
            <a:ext cx="7020000" cy="828000"/>
          </a:xfrm>
          <a:prstGeom prst="rect">
            <a:avLst/>
          </a:prstGeom>
          <a:noFill/>
          <a:ln>
            <a:noFill/>
          </a:ln>
        </p:spPr>
        <p:txBody>
          <a:bodyPr vert="horz" wrap="square" lIns="0" tIns="0" rIns="0" bIns="0" rtlCol="0" anchor="t"/>
          <a:lstStyle/>
          <a:p>
            <a:pPr algn="l">
              <a:lnSpc>
                <a:spcPct val="14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This study focuses on analyzing short text data from various social media platforms in China.</a:t>
            </a:r>
            <a:endParaRPr kumimoji="1" lang="zh-CN" altLang="en-US"/>
          </a:p>
        </p:txBody>
      </p:sp>
      <p:sp>
        <p:nvSpPr>
          <p:cNvPr id="6" name="标题 1"/>
          <p:cNvSpPr txBox="1"/>
          <p:nvPr>
            <p:custDataLst>
              <p:tags r:id="rId4"/>
            </p:custDataLst>
          </p:nvPr>
        </p:nvSpPr>
        <p:spPr>
          <a:xfrm>
            <a:off x="4277969" y="2300722"/>
            <a:ext cx="90000" cy="90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398" y="1275433"/>
            <a:ext cx="3331157" cy="1769548"/>
          </a:xfrm>
          <a:prstGeom prst="rect">
            <a:avLst/>
          </a:prstGeom>
          <a:noFill/>
          <a:ln>
            <a:noFill/>
          </a:ln>
        </p:spPr>
        <p:txBody>
          <a:bodyPr vert="horz" wrap="square" lIns="0" tIns="0" rIns="0" bIns="0" rtlCol="0" anchor="ctr"/>
          <a:lstStyle/>
          <a:p>
            <a:pPr algn="l">
              <a:lnSpc>
                <a:spcPct val="140000"/>
              </a:lnSpc>
            </a:pPr>
            <a:endParaRPr kumimoji="1" lang="zh-CN" altLang="en-US"/>
          </a:p>
        </p:txBody>
      </p:sp>
      <p:pic>
        <p:nvPicPr>
          <p:cNvPr id="8" name="图片 7" descr="D:/Users/Pictures/weibo.pngweibo"/>
          <p:cNvPicPr>
            <a:picLocks noChangeAspect="1"/>
          </p:cNvPicPr>
          <p:nvPr/>
        </p:nvPicPr>
        <p:blipFill>
          <a:blip r:embed="rId5">
            <a:alphaModFix amt="100000"/>
          </a:blip>
          <a:srcRect l="9337" r="9337"/>
          <a:stretch>
            <a:fillRect/>
          </a:stretch>
        </p:blipFill>
        <p:spPr>
          <a:xfrm>
            <a:off x="660400" y="3265113"/>
            <a:ext cx="2164268" cy="2158171"/>
          </a:xfrm>
          <a:prstGeom prst="rect">
            <a:avLst/>
          </a:prstGeom>
          <a:noFill/>
          <a:ln>
            <a:noFill/>
          </a:ln>
        </p:spPr>
      </p:pic>
      <p:pic>
        <p:nvPicPr>
          <p:cNvPr id="9" name="图片 8" descr="D:/Users/Pictures/zhihu.pngzhihu"/>
          <p:cNvPicPr>
            <a:picLocks noChangeAspect="1"/>
          </p:cNvPicPr>
          <p:nvPr/>
        </p:nvPicPr>
        <p:blipFill>
          <a:blip r:embed="rId6">
            <a:alphaModFix amt="100000"/>
          </a:blip>
          <a:srcRect t="132" b="132"/>
          <a:stretch>
            <a:fillRect/>
          </a:stretch>
        </p:blipFill>
        <p:spPr>
          <a:xfrm>
            <a:off x="3198833" y="3265113"/>
            <a:ext cx="2341067" cy="2334970"/>
          </a:xfrm>
          <a:prstGeom prst="rect">
            <a:avLst/>
          </a:prstGeom>
          <a:noFill/>
          <a:ln>
            <a:noFill/>
          </a:ln>
        </p:spPr>
      </p:pic>
      <p:pic>
        <p:nvPicPr>
          <p:cNvPr id="10" name="图片 9" descr="D:/Users/Pictures/xioahongshu.pngxioahongshu"/>
          <p:cNvPicPr>
            <a:picLocks noChangeAspect="1"/>
          </p:cNvPicPr>
          <p:nvPr/>
        </p:nvPicPr>
        <p:blipFill>
          <a:blip r:embed="rId7">
            <a:alphaModFix amt="100000"/>
          </a:blip>
          <a:srcRect l="23721" r="23721"/>
          <a:stretch>
            <a:fillRect/>
          </a:stretch>
        </p:blipFill>
        <p:spPr>
          <a:xfrm>
            <a:off x="5920467" y="3265113"/>
            <a:ext cx="2517866" cy="2517866"/>
          </a:xfrm>
          <a:prstGeom prst="rect">
            <a:avLst/>
          </a:prstGeom>
          <a:noFill/>
          <a:ln>
            <a:noFill/>
          </a:ln>
        </p:spPr>
      </p:pic>
      <p:pic>
        <p:nvPicPr>
          <p:cNvPr id="11" name="图片 10" descr="D:/Users/Pictures/b站.jpgb站"/>
          <p:cNvPicPr>
            <a:picLocks noChangeAspect="1"/>
          </p:cNvPicPr>
          <p:nvPr/>
        </p:nvPicPr>
        <p:blipFill>
          <a:blip r:embed="rId8">
            <a:alphaModFix amt="100000"/>
          </a:blip>
          <a:srcRect l="16731" r="16731"/>
          <a:stretch>
            <a:fillRect/>
          </a:stretch>
        </p:blipFill>
        <p:spPr>
          <a:xfrm>
            <a:off x="8818138" y="3265113"/>
            <a:ext cx="2700762" cy="2700762"/>
          </a:xfrm>
          <a:prstGeom prst="rect">
            <a:avLst/>
          </a:prstGeom>
          <a:noFill/>
          <a:ln>
            <a:noFill/>
          </a:ln>
        </p:spPr>
      </p:pic>
      <p:sp>
        <p:nvSpPr>
          <p:cNvPr id="12"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Research Background</a:t>
            </a:r>
            <a:endParaRPr kumimoji="1" lang="zh-CN" altLang="en-US"/>
          </a:p>
        </p:txBody>
      </p:sp>
      <p:sp>
        <p:nvSpPr>
          <p:cNvPr id="13"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21400083" flipH="1">
            <a:off x="1674234" y="1774704"/>
            <a:ext cx="8640000" cy="3960000"/>
          </a:xfrm>
          <a:prstGeom prst="roundRect">
            <a:avLst>
              <a:gd name="adj" fmla="val 7202"/>
            </a:avLst>
          </a:prstGeom>
          <a:solidFill>
            <a:schemeClr val="accent1"/>
          </a:solidFill>
          <a:ln w="57150" cap="rnd">
            <a:noFill/>
            <a:round/>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1674234" y="1774704"/>
            <a:ext cx="8640000" cy="3960000"/>
          </a:xfrm>
          <a:prstGeom prst="roundRect">
            <a:avLst>
              <a:gd name="adj" fmla="val 7202"/>
            </a:avLst>
          </a:prstGeom>
          <a:solidFill>
            <a:schemeClr val="bg1"/>
          </a:solidFill>
          <a:ln w="12700" cap="rnd">
            <a:solidFill>
              <a:schemeClr val="accent1"/>
            </a:solidFill>
            <a:round/>
          </a:ln>
          <a:effectLst/>
        </p:spPr>
        <p:txBody>
          <a:bodyPr vert="horz" wrap="square" lIns="91440" tIns="45720" rIns="91440" bIns="45720" rtlCol="0" anchor="ctr"/>
          <a:lstStyle/>
          <a:p>
            <a:pPr algn="l">
              <a:lnSpc>
                <a:spcPct val="150000"/>
              </a:lnSpc>
            </a:pPr>
            <a:endParaRPr kumimoji="1" lang="en-US" altLang="zh-CN"/>
          </a:p>
          <a:p>
            <a:pPr algn="l">
              <a:lnSpc>
                <a:spcPct val="150000"/>
              </a:lnSpc>
            </a:pPr>
            <a:endParaRPr kumimoji="1" lang="en-US" altLang="zh-CN"/>
          </a:p>
          <a:p>
            <a:pPr algn="ctr">
              <a:lnSpc>
                <a:spcPct val="110000"/>
              </a:lnSpc>
            </a:pPr>
            <a:endParaRPr kumimoji="1" lang="zh-CN" altLang="en-US"/>
          </a:p>
        </p:txBody>
      </p:sp>
      <p:sp>
        <p:nvSpPr>
          <p:cNvPr id="5" name="标题 1"/>
          <p:cNvSpPr txBox="1"/>
          <p:nvPr/>
        </p:nvSpPr>
        <p:spPr>
          <a:xfrm>
            <a:off x="2711396" y="2133104"/>
            <a:ext cx="7560000" cy="1152000"/>
          </a:xfrm>
          <a:prstGeom prst="rect">
            <a:avLst/>
          </a:prstGeom>
          <a:noFill/>
          <a:ln>
            <a:noFill/>
          </a:ln>
        </p:spPr>
        <p:txBody>
          <a:bodyPr vert="horz" wrap="square" lIns="0" tIns="0" rIns="0" bIns="0" rtlCol="0" anchor="t"/>
          <a:lstStyle/>
          <a:p>
            <a:pPr algn="l">
              <a:lnSpc>
                <a:spcPct val="150000"/>
              </a:lnSpc>
            </a:pPr>
            <a:r>
              <a:rPr kumimoji="1" lang="en-US" altLang="zh-CN"/>
              <a:t>No one has built a cross-platform crawler system yet, and all open source crawlers are single-platform crawlers. Poor data integration between platforms.</a:t>
            </a:r>
            <a:endParaRPr kumimoji="1" lang="zh-CN" altLang="en-US"/>
          </a:p>
          <a:p>
            <a:pPr algn="l">
              <a:lnSpc>
                <a:spcPct val="150000"/>
              </a:lnSpc>
            </a:pPr>
            <a:r>
              <a:rPr kumimoji="1" lang="en-US" altLang="zh-CN">
                <a:sym typeface="+mn-ea"/>
              </a:rPr>
              <a:t>There are relatively few studies on sentiment analysis of short online texts, and the development has long been stuck in the large field of text </a:t>
            </a:r>
            <a:endParaRPr kumimoji="1" lang="en-US" altLang="zh-CN">
              <a:sym typeface="+mn-ea"/>
            </a:endParaRPr>
          </a:p>
          <a:p>
            <a:pPr algn="l">
              <a:lnSpc>
                <a:spcPct val="150000"/>
              </a:lnSpc>
            </a:pPr>
            <a:r>
              <a:rPr kumimoji="1" lang="en-US" altLang="zh-CN">
                <a:sym typeface="+mn-ea"/>
              </a:rPr>
              <a:t>classification.</a:t>
            </a:r>
            <a:endParaRPr kumimoji="1" lang="en-US" altLang="zh-CN">
              <a:sym typeface="+mn-ea"/>
            </a:endParaRPr>
          </a:p>
          <a:p>
            <a:pPr algn="l">
              <a:lnSpc>
                <a:spcPct val="150000"/>
              </a:lnSpc>
            </a:pPr>
            <a:r>
              <a:rPr kumimoji="1" lang="en-US" altLang="zh-CN">
                <a:sym typeface="+mn-ea"/>
              </a:rPr>
              <a:t>Existing algorithm research is limited to specific social media types and lacks cross-platform analysis.</a:t>
            </a:r>
            <a:endParaRPr kumimoji="1" lang="zh-CN" altLang="en-US"/>
          </a:p>
          <a:p>
            <a:pPr algn="l">
              <a:lnSpc>
                <a:spcPct val="150000"/>
              </a:lnSpc>
            </a:pPr>
            <a:endParaRPr kumimoji="1" lang="en-US" altLang="zh-CN"/>
          </a:p>
          <a:p>
            <a:pPr algn="l">
              <a:lnSpc>
                <a:spcPct val="150000"/>
              </a:lnSpc>
            </a:pPr>
            <a:endParaRPr kumimoji="1" lang="zh-CN" altLang="en-US"/>
          </a:p>
        </p:txBody>
      </p:sp>
      <p:sp>
        <p:nvSpPr>
          <p:cNvPr id="6" name="标题 1"/>
          <p:cNvSpPr txBox="1"/>
          <p:nvPr/>
        </p:nvSpPr>
        <p:spPr>
          <a:xfrm>
            <a:off x="2279683" y="2348769"/>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2"/>
          </a:solidFill>
          <a:ln cap="sq">
            <a:noFill/>
          </a:ln>
        </p:spPr>
        <p:txBody>
          <a:bodyPr vert="horz" wrap="square" lIns="91440" tIns="45720" rIns="91440" bIns="45720" rtlCol="0" anchor="t"/>
          <a:lstStyle/>
          <a:p>
            <a:pPr algn="l">
              <a:lnSpc>
                <a:spcPct val="100000"/>
              </a:lnSpc>
            </a:pPr>
            <a:endParaRPr kumimoji="1" lang="zh-CN" altLang="en-US"/>
          </a:p>
        </p:txBody>
      </p:sp>
      <p:sp>
        <p:nvSpPr>
          <p:cNvPr id="7" name="标题 1"/>
          <p:cNvSpPr txBox="1"/>
          <p:nvPr/>
        </p:nvSpPr>
        <p:spPr>
          <a:xfrm>
            <a:off x="2351351" y="4508834"/>
            <a:ext cx="7560000" cy="1152000"/>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8" name="标题 1"/>
          <p:cNvSpPr txBox="1"/>
          <p:nvPr/>
        </p:nvSpPr>
        <p:spPr>
          <a:xfrm>
            <a:off x="2279683" y="4760354"/>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2"/>
          </a:solidFill>
          <a:ln cap="sq">
            <a:noFill/>
          </a:ln>
        </p:spPr>
        <p:txBody>
          <a:bodyPr vert="horz" wrap="square" lIns="91440" tIns="45720" rIns="91440" bIns="45720" rtlCol="0" anchor="t"/>
          <a:lstStyle/>
          <a:p>
            <a:pPr algn="l">
              <a:lnSpc>
                <a:spcPct val="100000"/>
              </a:lnSpc>
            </a:pPr>
            <a:endParaRPr kumimoji="1" lang="zh-CN" altLang="en-US"/>
          </a:p>
        </p:txBody>
      </p:sp>
      <p:sp>
        <p:nvSpPr>
          <p:cNvPr id="9" name="标题 1"/>
          <p:cNvSpPr txBox="1"/>
          <p:nvPr/>
        </p:nvSpPr>
        <p:spPr>
          <a:xfrm>
            <a:off x="1566457" y="1512278"/>
            <a:ext cx="5400000" cy="504000"/>
          </a:xfrm>
          <a:prstGeom prst="roundRect">
            <a:avLst>
              <a:gd name="adj" fmla="val 50000"/>
            </a:avLst>
          </a:prstGeom>
          <a:solidFill>
            <a:schemeClr val="accent2"/>
          </a:solidFill>
          <a:ln w="12700" cap="sq">
            <a:noFill/>
            <a:miter/>
          </a:ln>
          <a:effectLst/>
        </p:spPr>
        <p:txBody>
          <a:bodyPr vert="horz" wrap="square" lIns="251999" tIns="324000" rIns="180000" bIns="216000" rtlCol="0" anchor="b"/>
          <a:lstStyle/>
          <a:p>
            <a:pPr algn="ctr">
              <a:lnSpc>
                <a:spcPct val="100000"/>
              </a:lnSpc>
            </a:pPr>
            <a:endParaRPr kumimoji="1" lang="zh-CN" altLang="en-US"/>
          </a:p>
        </p:txBody>
      </p:sp>
      <p:sp>
        <p:nvSpPr>
          <p:cNvPr id="10" name="标题 1"/>
          <p:cNvSpPr txBox="1"/>
          <p:nvPr/>
        </p:nvSpPr>
        <p:spPr>
          <a:xfrm>
            <a:off x="1812642" y="1610390"/>
            <a:ext cx="4919084" cy="307777"/>
          </a:xfrm>
          <a:prstGeom prst="rect">
            <a:avLst/>
          </a:prstGeom>
          <a:noFill/>
          <a:ln>
            <a:noFill/>
          </a:ln>
        </p:spPr>
        <p:txBody>
          <a:bodyPr vert="horz" wrap="square" lIns="0" tIns="0" rIns="0" bIns="0" rtlCol="0" anchor="ctr"/>
          <a:lstStyle/>
          <a:p>
            <a:pPr algn="l">
              <a:lnSpc>
                <a:spcPct val="120000"/>
              </a:lnSpc>
            </a:pPr>
            <a:endParaRPr kumimoji="1" lang="zh-CN" altLang="en-US"/>
          </a:p>
        </p:txBody>
      </p:sp>
      <p:sp>
        <p:nvSpPr>
          <p:cNvPr id="11"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Problem Statement</a:t>
            </a:r>
            <a:endParaRPr kumimoji="1" lang="zh-CN" altLang="en-US"/>
          </a:p>
        </p:txBody>
      </p:sp>
      <p:sp>
        <p:nvSpPr>
          <p:cNvPr id="12"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279683" y="3573049"/>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2"/>
          </a:solidFill>
          <a:ln cap="sq">
            <a:noFill/>
          </a:ln>
        </p:spPr>
        <p:txBody>
          <a:bodyPr vert="horz" wrap="square" lIns="91440" tIns="45720" rIns="91440" bIns="45720" rtlCol="0" anchor="t"/>
          <a:p>
            <a:pPr algn="l">
              <a:lnSpc>
                <a:spcPct val="10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79425" y="935355"/>
            <a:ext cx="11093450" cy="2652395"/>
          </a:xfrm>
          <a:prstGeom prst="rect">
            <a:avLst/>
          </a:prstGeom>
          <a:solidFill>
            <a:schemeClr val="bg1">
              <a:lumMod val="95000"/>
            </a:schemeClr>
          </a:solidFill>
          <a:ln w="9525"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descr="D:/Users/Pictures/nezha.jpgnezha"/>
          <p:cNvPicPr>
            <a:picLocks noChangeAspect="1"/>
          </p:cNvPicPr>
          <p:nvPr/>
        </p:nvPicPr>
        <p:blipFill>
          <a:blip r:embed="rId1">
            <a:alphaModFix amt="100000"/>
          </a:blip>
          <a:srcRect t="5062" b="5062"/>
          <a:stretch>
            <a:fillRect/>
          </a:stretch>
        </p:blipFill>
        <p:spPr>
          <a:xfrm>
            <a:off x="6172712" y="980265"/>
            <a:ext cx="5400000" cy="2160000"/>
          </a:xfrm>
          <a:prstGeom prst="rect">
            <a:avLst/>
          </a:prstGeom>
          <a:noFill/>
          <a:ln>
            <a:noFill/>
          </a:ln>
        </p:spPr>
      </p:pic>
      <p:sp>
        <p:nvSpPr>
          <p:cNvPr id="5" name="标题 1"/>
          <p:cNvSpPr txBox="1"/>
          <p:nvPr/>
        </p:nvSpPr>
        <p:spPr>
          <a:xfrm>
            <a:off x="1137301" y="4627102"/>
            <a:ext cx="2880000" cy="1342073"/>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Collect and analyze data from multiple social media platforms.</a:t>
            </a:r>
            <a:endParaRPr kumimoji="1" lang="zh-CN" altLang="en-US"/>
          </a:p>
        </p:txBody>
      </p:sp>
      <p:sp>
        <p:nvSpPr>
          <p:cNvPr id="6" name="标题 1"/>
          <p:cNvSpPr txBox="1"/>
          <p:nvPr/>
        </p:nvSpPr>
        <p:spPr>
          <a:xfrm>
            <a:off x="4649650" y="4627101"/>
            <a:ext cx="2880000" cy="1342073"/>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Study the effectiveness of different sentiment analysis models.</a:t>
            </a:r>
            <a:endParaRPr kumimoji="1" lang="zh-CN" altLang="en-US"/>
          </a:p>
        </p:txBody>
      </p:sp>
      <p:sp>
        <p:nvSpPr>
          <p:cNvPr id="7" name="标题 1"/>
          <p:cNvSpPr txBox="1"/>
          <p:nvPr/>
        </p:nvSpPr>
        <p:spPr>
          <a:xfrm>
            <a:off x="8161999" y="4627101"/>
            <a:ext cx="2880000" cy="1342073"/>
          </a:xfrm>
          <a:prstGeom prst="rect">
            <a:avLst/>
          </a:prstGeom>
          <a:noFill/>
          <a:ln>
            <a:noFill/>
          </a:ln>
        </p:spPr>
        <p:txBody>
          <a:bodyPr vert="horz" wrap="square" lIns="0" tIns="0" rIns="0" bIns="0" rtlCol="0" anchor="t"/>
          <a:lstStyle/>
          <a:p>
            <a:pPr algn="ctr">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Build a deep learning model for efficient data analysis.</a:t>
            </a:r>
            <a:endParaRPr kumimoji="1" lang="zh-CN" altLang="en-US"/>
          </a:p>
        </p:txBody>
      </p:sp>
      <p:sp>
        <p:nvSpPr>
          <p:cNvPr id="8" name="标题 1"/>
          <p:cNvSpPr txBox="1"/>
          <p:nvPr/>
        </p:nvSpPr>
        <p:spPr>
          <a:xfrm>
            <a:off x="2217301" y="3681163"/>
            <a:ext cx="720000" cy="720000"/>
          </a:xfrm>
          <a:custGeom>
            <a:avLst/>
            <a:gdLst>
              <a:gd name="connsiteX0" fmla="*/ 413697 w 827392"/>
              <a:gd name="connsiteY0" fmla="*/ 0 h 827392"/>
              <a:gd name="connsiteX1" fmla="*/ 0 w 827392"/>
              <a:gd name="connsiteY1" fmla="*/ 413696 h 827392"/>
              <a:gd name="connsiteX2" fmla="*/ 413697 w 827392"/>
              <a:gd name="connsiteY2" fmla="*/ 827393 h 827392"/>
              <a:gd name="connsiteX3" fmla="*/ 827393 w 827392"/>
              <a:gd name="connsiteY3" fmla="*/ 413696 h 827392"/>
              <a:gd name="connsiteX4" fmla="*/ 413697 w 827392"/>
              <a:gd name="connsiteY4" fmla="*/ 0 h 827392"/>
            </a:gdLst>
            <a:ahLst/>
            <a:cxnLst/>
            <a:rect l="l" t="t" r="r" b="b"/>
            <a:pathLst>
              <a:path w="827392" h="827392">
                <a:moveTo>
                  <a:pt x="413697" y="0"/>
                </a:moveTo>
                <a:cubicBezTo>
                  <a:pt x="185196" y="0"/>
                  <a:pt x="0" y="185217"/>
                  <a:pt x="0" y="413696"/>
                </a:cubicBezTo>
                <a:cubicBezTo>
                  <a:pt x="0" y="642176"/>
                  <a:pt x="185196" y="827393"/>
                  <a:pt x="413697" y="827393"/>
                </a:cubicBezTo>
                <a:cubicBezTo>
                  <a:pt x="642197" y="827393"/>
                  <a:pt x="827393" y="642176"/>
                  <a:pt x="827393" y="413696"/>
                </a:cubicBezTo>
                <a:cubicBezTo>
                  <a:pt x="827393" y="185217"/>
                  <a:pt x="642197" y="0"/>
                  <a:pt x="413697" y="0"/>
                </a:cubicBezTo>
                <a:close/>
              </a:path>
            </a:pathLst>
          </a:custGeom>
          <a:gradFill>
            <a:gsLst>
              <a:gs pos="0">
                <a:schemeClr val="accent1">
                  <a:lumMod val="60000"/>
                  <a:lumOff val="40000"/>
                </a:schemeClr>
              </a:gs>
              <a:gs pos="100000">
                <a:schemeClr val="accent1"/>
              </a:gs>
            </a:gsLst>
            <a:path path="circle">
              <a:fillToRect r="100000" b="100000"/>
            </a:path>
            <a:tileRect l="-100000" t="-100000"/>
          </a:gradFill>
          <a:ln w="52255" cap="flat">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426294" y="3890134"/>
            <a:ext cx="302014" cy="302058"/>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729650" y="3681163"/>
            <a:ext cx="720000" cy="720000"/>
          </a:xfrm>
          <a:custGeom>
            <a:avLst/>
            <a:gdLst>
              <a:gd name="connsiteX0" fmla="*/ 413697 w 827392"/>
              <a:gd name="connsiteY0" fmla="*/ 0 h 827392"/>
              <a:gd name="connsiteX1" fmla="*/ 0 w 827392"/>
              <a:gd name="connsiteY1" fmla="*/ 413696 h 827392"/>
              <a:gd name="connsiteX2" fmla="*/ 413697 w 827392"/>
              <a:gd name="connsiteY2" fmla="*/ 827393 h 827392"/>
              <a:gd name="connsiteX3" fmla="*/ 827393 w 827392"/>
              <a:gd name="connsiteY3" fmla="*/ 413696 h 827392"/>
              <a:gd name="connsiteX4" fmla="*/ 413697 w 827392"/>
              <a:gd name="connsiteY4" fmla="*/ 0 h 827392"/>
            </a:gdLst>
            <a:ahLst/>
            <a:cxnLst/>
            <a:rect l="l" t="t" r="r" b="b"/>
            <a:pathLst>
              <a:path w="827392" h="827392">
                <a:moveTo>
                  <a:pt x="413697" y="0"/>
                </a:moveTo>
                <a:cubicBezTo>
                  <a:pt x="185196" y="0"/>
                  <a:pt x="0" y="185217"/>
                  <a:pt x="0" y="413696"/>
                </a:cubicBezTo>
                <a:cubicBezTo>
                  <a:pt x="0" y="642176"/>
                  <a:pt x="185196" y="827393"/>
                  <a:pt x="413697" y="827393"/>
                </a:cubicBezTo>
                <a:cubicBezTo>
                  <a:pt x="642197" y="827393"/>
                  <a:pt x="827393" y="642176"/>
                  <a:pt x="827393" y="413696"/>
                </a:cubicBezTo>
                <a:cubicBezTo>
                  <a:pt x="827393" y="185217"/>
                  <a:pt x="642197" y="0"/>
                  <a:pt x="413697" y="0"/>
                </a:cubicBezTo>
                <a:close/>
              </a:path>
            </a:pathLst>
          </a:custGeom>
          <a:gradFill>
            <a:gsLst>
              <a:gs pos="0">
                <a:schemeClr val="accent1">
                  <a:lumMod val="60000"/>
                  <a:lumOff val="40000"/>
                </a:schemeClr>
              </a:gs>
              <a:gs pos="100000">
                <a:schemeClr val="accent1"/>
              </a:gs>
            </a:gsLst>
            <a:path path="circle">
              <a:fillToRect r="100000" b="100000"/>
            </a:path>
            <a:tileRect l="-100000" t="-100000"/>
          </a:gradFill>
          <a:ln w="52255" cap="flat">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938621" y="3895007"/>
            <a:ext cx="302058" cy="292313"/>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9241999" y="3681163"/>
            <a:ext cx="720000" cy="720000"/>
          </a:xfrm>
          <a:custGeom>
            <a:avLst/>
            <a:gdLst>
              <a:gd name="connsiteX0" fmla="*/ 413697 w 827392"/>
              <a:gd name="connsiteY0" fmla="*/ 0 h 827392"/>
              <a:gd name="connsiteX1" fmla="*/ 0 w 827392"/>
              <a:gd name="connsiteY1" fmla="*/ 413696 h 827392"/>
              <a:gd name="connsiteX2" fmla="*/ 413697 w 827392"/>
              <a:gd name="connsiteY2" fmla="*/ 827393 h 827392"/>
              <a:gd name="connsiteX3" fmla="*/ 827393 w 827392"/>
              <a:gd name="connsiteY3" fmla="*/ 413696 h 827392"/>
              <a:gd name="connsiteX4" fmla="*/ 413697 w 827392"/>
              <a:gd name="connsiteY4" fmla="*/ 0 h 827392"/>
            </a:gdLst>
            <a:ahLst/>
            <a:cxnLst/>
            <a:rect l="l" t="t" r="r" b="b"/>
            <a:pathLst>
              <a:path w="827392" h="827392">
                <a:moveTo>
                  <a:pt x="413697" y="0"/>
                </a:moveTo>
                <a:cubicBezTo>
                  <a:pt x="185196" y="0"/>
                  <a:pt x="0" y="185217"/>
                  <a:pt x="0" y="413696"/>
                </a:cubicBezTo>
                <a:cubicBezTo>
                  <a:pt x="0" y="642176"/>
                  <a:pt x="185196" y="827393"/>
                  <a:pt x="413697" y="827393"/>
                </a:cubicBezTo>
                <a:cubicBezTo>
                  <a:pt x="642197" y="827393"/>
                  <a:pt x="827393" y="642176"/>
                  <a:pt x="827393" y="413696"/>
                </a:cubicBezTo>
                <a:cubicBezTo>
                  <a:pt x="827393" y="185217"/>
                  <a:pt x="642197" y="0"/>
                  <a:pt x="413697" y="0"/>
                </a:cubicBezTo>
                <a:close/>
              </a:path>
            </a:pathLst>
          </a:custGeom>
          <a:gradFill>
            <a:gsLst>
              <a:gs pos="0">
                <a:schemeClr val="accent1">
                  <a:lumMod val="60000"/>
                  <a:lumOff val="40000"/>
                </a:schemeClr>
              </a:gs>
              <a:gs pos="100000">
                <a:schemeClr val="accent1"/>
              </a:gs>
            </a:gsLst>
            <a:path path="circle">
              <a:fillToRect r="100000" b="100000"/>
            </a:path>
            <a:tileRect l="-100000" t="-100000"/>
          </a:gradFill>
          <a:ln w="52255" cap="flat">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456756" y="3890134"/>
            <a:ext cx="290487" cy="302059"/>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47868" y="1655225"/>
            <a:ext cx="4680000" cy="1440000"/>
          </a:xfrm>
          <a:prstGeom prst="rect">
            <a:avLst/>
          </a:prstGeom>
          <a:noFill/>
          <a:ln>
            <a:noFill/>
          </a:ln>
        </p:spPr>
        <p:txBody>
          <a:bodyPr vert="horz" wrap="square" lIns="0" tIns="0" rIns="0" bIns="0" rtlCol="0" anchor="t"/>
          <a:lstStyle/>
          <a:p>
            <a:pPr algn="l">
              <a:lnSpc>
                <a:spcPct val="150000"/>
              </a:lnSpc>
            </a:pPr>
            <a:endParaRPr kumimoji="1" lang="zh-CN" altLang="en-US"/>
          </a:p>
        </p:txBody>
      </p:sp>
      <p:sp>
        <p:nvSpPr>
          <p:cNvPr id="15"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Research Objectives</a:t>
            </a:r>
            <a:endParaRPr kumimoji="1" lang="zh-CN" altLang="en-US"/>
          </a:p>
        </p:txBody>
      </p:sp>
      <p:sp>
        <p:nvSpPr>
          <p:cNvPr id="16"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2" name="图片 21"/>
          <p:cNvPicPr/>
          <p:nvPr/>
        </p:nvPicPr>
        <p:blipFill>
          <a:blip r:embed="rId2"/>
          <a:stretch>
            <a:fillRect/>
          </a:stretch>
        </p:blipFill>
        <p:spPr>
          <a:xfrm>
            <a:off x="839470" y="1412875"/>
            <a:ext cx="5464175" cy="21609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7000"/>
          </a:blip>
          <a:srcRect l="209" t="10053" r="183" b="15562"/>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flipV="1">
            <a:off x="8628008" y="0"/>
            <a:ext cx="3563992" cy="218117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solidFill>
            <a:schemeClr val="accent1">
              <a:lumMod val="40000"/>
              <a:lumOff val="60000"/>
              <a:alpha val="36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7787640" y="0"/>
            <a:ext cx="4524284" cy="1783062"/>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956560" y="1371600"/>
            <a:ext cx="9235440" cy="4236720"/>
          </a:xfrm>
          <a:prstGeom prst="rect">
            <a:avLst/>
          </a:prstGeom>
          <a:solidFill>
            <a:schemeClr val="bg1"/>
          </a:solidFill>
          <a:ln w="1905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430" y="6592532"/>
            <a:ext cx="12211685" cy="282918"/>
          </a:xfrm>
          <a:prstGeom prst="rect">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10604974" y="6009707"/>
            <a:ext cx="913926" cy="153538"/>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8" name="标题 1"/>
          <p:cNvCxnSpPr/>
          <p:nvPr/>
        </p:nvCxnSpPr>
        <p:spPr>
          <a:xfrm>
            <a:off x="7094764" y="6086476"/>
            <a:ext cx="3286690" cy="0"/>
          </a:xfrm>
          <a:prstGeom prst="line">
            <a:avLst/>
          </a:prstGeom>
          <a:noFill/>
          <a:ln w="31750" cap="sq">
            <a:gradFill>
              <a:gsLst>
                <a:gs pos="11000">
                  <a:schemeClr val="accent1"/>
                </a:gs>
                <a:gs pos="90000">
                  <a:schemeClr val="accent1">
                    <a:alpha val="0"/>
                  </a:schemeClr>
                </a:gs>
              </a:gsLst>
              <a:lin ang="10800000" scaled="0"/>
            </a:gradFill>
            <a:miter/>
          </a:ln>
        </p:spPr>
      </p:cxnSp>
      <p:sp>
        <p:nvSpPr>
          <p:cNvPr id="9" name="标题 1"/>
          <p:cNvSpPr txBox="1"/>
          <p:nvPr/>
        </p:nvSpPr>
        <p:spPr>
          <a:xfrm flipH="1">
            <a:off x="8469730" y="1569720"/>
            <a:ext cx="1704088" cy="1806588"/>
          </a:xfrm>
          <a:custGeom>
            <a:avLst/>
            <a:gdLst>
              <a:gd name="connsiteX0" fmla="*/ 604434 w 1208868"/>
              <a:gd name="connsiteY0" fmla="*/ 424748 h 1208868"/>
              <a:gd name="connsiteX1" fmla="*/ 424748 w 1208868"/>
              <a:gd name="connsiteY1" fmla="*/ 604434 h 1208868"/>
              <a:gd name="connsiteX2" fmla="*/ 604434 w 1208868"/>
              <a:gd name="connsiteY2" fmla="*/ 784120 h 1208868"/>
              <a:gd name="connsiteX3" fmla="*/ 784120 w 1208868"/>
              <a:gd name="connsiteY3" fmla="*/ 604434 h 1208868"/>
              <a:gd name="connsiteX4" fmla="*/ 604434 w 1208868"/>
              <a:gd name="connsiteY4" fmla="*/ 424748 h 1208868"/>
              <a:gd name="connsiteX5" fmla="*/ 604434 w 1208868"/>
              <a:gd name="connsiteY5" fmla="*/ 302218 h 1208868"/>
              <a:gd name="connsiteX6" fmla="*/ 906650 w 1208868"/>
              <a:gd name="connsiteY6" fmla="*/ 604434 h 1208868"/>
              <a:gd name="connsiteX7" fmla="*/ 604434 w 1208868"/>
              <a:gd name="connsiteY7" fmla="*/ 906650 h 1208868"/>
              <a:gd name="connsiteX8" fmla="*/ 302218 w 1208868"/>
              <a:gd name="connsiteY8" fmla="*/ 604434 h 1208868"/>
              <a:gd name="connsiteX9" fmla="*/ 604434 w 1208868"/>
              <a:gd name="connsiteY9" fmla="*/ 302218 h 1208868"/>
              <a:gd name="connsiteX10" fmla="*/ 604434 w 1208868"/>
              <a:gd name="connsiteY10" fmla="*/ 167900 h 1208868"/>
              <a:gd name="connsiteX11" fmla="*/ 167900 w 1208868"/>
              <a:gd name="connsiteY11" fmla="*/ 604434 h 1208868"/>
              <a:gd name="connsiteX12" fmla="*/ 604434 w 1208868"/>
              <a:gd name="connsiteY12" fmla="*/ 1040968 h 1208868"/>
              <a:gd name="connsiteX13" fmla="*/ 1040968 w 1208868"/>
              <a:gd name="connsiteY13" fmla="*/ 604434 h 1208868"/>
              <a:gd name="connsiteX14" fmla="*/ 604434 w 1208868"/>
              <a:gd name="connsiteY14" fmla="*/ 167900 h 1208868"/>
              <a:gd name="connsiteX15" fmla="*/ 604434 w 1208868"/>
              <a:gd name="connsiteY15" fmla="*/ 0 h 1208868"/>
              <a:gd name="connsiteX16" fmla="*/ 1208868 w 1208868"/>
              <a:gd name="connsiteY16" fmla="*/ 604434 h 1208868"/>
              <a:gd name="connsiteX17" fmla="*/ 604434 w 1208868"/>
              <a:gd name="connsiteY17" fmla="*/ 1208868 h 1208868"/>
              <a:gd name="connsiteX18" fmla="*/ 0 w 1208868"/>
              <a:gd name="connsiteY18" fmla="*/ 604434 h 1208868"/>
              <a:gd name="connsiteX19" fmla="*/ 604434 w 1208868"/>
              <a:gd name="connsiteY19" fmla="*/ 0 h 1208868"/>
            </a:gdLst>
            <a:ahLst/>
            <a:cxnLst/>
            <a:rect l="l" t="t" r="r" b="b"/>
            <a:pathLst>
              <a:path w="1208868" h="1208868">
                <a:moveTo>
                  <a:pt x="604434" y="424748"/>
                </a:moveTo>
                <a:cubicBezTo>
                  <a:pt x="505196" y="424748"/>
                  <a:pt x="424748" y="505196"/>
                  <a:pt x="424748" y="604434"/>
                </a:cubicBezTo>
                <a:cubicBezTo>
                  <a:pt x="424748" y="703672"/>
                  <a:pt x="505196" y="784120"/>
                  <a:pt x="604434" y="784120"/>
                </a:cubicBezTo>
                <a:cubicBezTo>
                  <a:pt x="703672" y="784120"/>
                  <a:pt x="784120" y="703672"/>
                  <a:pt x="784120" y="604434"/>
                </a:cubicBezTo>
                <a:cubicBezTo>
                  <a:pt x="784120" y="505196"/>
                  <a:pt x="703672" y="424748"/>
                  <a:pt x="604434" y="424748"/>
                </a:cubicBezTo>
                <a:close/>
                <a:moveTo>
                  <a:pt x="604434" y="302218"/>
                </a:moveTo>
                <a:cubicBezTo>
                  <a:pt x="771343" y="302218"/>
                  <a:pt x="906650" y="437525"/>
                  <a:pt x="906650" y="604434"/>
                </a:cubicBezTo>
                <a:cubicBezTo>
                  <a:pt x="906650" y="771343"/>
                  <a:pt x="771343" y="906650"/>
                  <a:pt x="604434" y="906650"/>
                </a:cubicBezTo>
                <a:cubicBezTo>
                  <a:pt x="437525" y="906650"/>
                  <a:pt x="302218" y="771343"/>
                  <a:pt x="302218" y="604434"/>
                </a:cubicBezTo>
                <a:cubicBezTo>
                  <a:pt x="302218" y="437525"/>
                  <a:pt x="437525" y="302218"/>
                  <a:pt x="604434" y="302218"/>
                </a:cubicBezTo>
                <a:close/>
                <a:moveTo>
                  <a:pt x="604434" y="167900"/>
                </a:moveTo>
                <a:cubicBezTo>
                  <a:pt x="363343" y="167900"/>
                  <a:pt x="167900" y="363343"/>
                  <a:pt x="167900" y="604434"/>
                </a:cubicBezTo>
                <a:cubicBezTo>
                  <a:pt x="167900" y="845525"/>
                  <a:pt x="363343" y="1040968"/>
                  <a:pt x="604434" y="1040968"/>
                </a:cubicBezTo>
                <a:cubicBezTo>
                  <a:pt x="845525" y="1040968"/>
                  <a:pt x="1040968" y="845525"/>
                  <a:pt x="1040968" y="604434"/>
                </a:cubicBezTo>
                <a:cubicBezTo>
                  <a:pt x="1040968" y="363343"/>
                  <a:pt x="845525" y="167900"/>
                  <a:pt x="604434" y="167900"/>
                </a:cubicBezTo>
                <a:close/>
                <a:moveTo>
                  <a:pt x="604434" y="0"/>
                </a:moveTo>
                <a:cubicBezTo>
                  <a:pt x="938254" y="0"/>
                  <a:pt x="1208868" y="270614"/>
                  <a:pt x="1208868" y="604434"/>
                </a:cubicBezTo>
                <a:cubicBezTo>
                  <a:pt x="1208868" y="938254"/>
                  <a:pt x="938254" y="1208868"/>
                  <a:pt x="604434" y="1208868"/>
                </a:cubicBezTo>
                <a:cubicBezTo>
                  <a:pt x="270614" y="1208868"/>
                  <a:pt x="0" y="938254"/>
                  <a:pt x="0" y="604434"/>
                </a:cubicBezTo>
                <a:cubicBezTo>
                  <a:pt x="0" y="270614"/>
                  <a:pt x="270614" y="0"/>
                  <a:pt x="604434" y="0"/>
                </a:cubicBezTo>
                <a:close/>
              </a:path>
            </a:pathLst>
          </a:custGeom>
          <a:gradFill>
            <a:gsLst>
              <a:gs pos="24000">
                <a:schemeClr val="bg1">
                  <a:alpha val="0"/>
                </a:schemeClr>
              </a:gs>
              <a:gs pos="100000">
                <a:schemeClr val="accent1"/>
              </a:gs>
            </a:gsLst>
            <a:lin ang="189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471848" y="2719263"/>
            <a:ext cx="952624" cy="1323330"/>
          </a:xfrm>
          <a:prstGeom prst="chevron">
            <a:avLst>
              <a:gd name="adj" fmla="val 60879"/>
            </a:avLst>
          </a:prstGeom>
          <a:solidFill>
            <a:schemeClr val="bg1">
              <a:lumMod val="75000"/>
              <a:alpha val="4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11614070" y="2578100"/>
            <a:ext cx="1155860" cy="160565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34258" y="-742949"/>
            <a:ext cx="2584642" cy="4023333"/>
          </a:xfrm>
          <a:prstGeom prst="rect">
            <a:avLst/>
          </a:prstGeom>
          <a:noFill/>
          <a:ln>
            <a:noFill/>
          </a:ln>
        </p:spPr>
        <p:txBody>
          <a:bodyPr vert="horz" wrap="square" lIns="0" tIns="0" rIns="0" bIns="0" rtlCol="0" anchor="b"/>
          <a:lstStyle/>
          <a:p>
            <a:pPr algn="r">
              <a:lnSpc>
                <a:spcPct val="110000"/>
              </a:lnSpc>
            </a:pPr>
            <a:r>
              <a:rPr kumimoji="1" lang="en-US" altLang="zh-CN" sz="100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6695802" y="3323330"/>
            <a:ext cx="4823098" cy="1432559"/>
          </a:xfrm>
          <a:prstGeom prst="rect">
            <a:avLst/>
          </a:prstGeom>
          <a:noFill/>
          <a:ln>
            <a:noFill/>
          </a:ln>
        </p:spPr>
        <p:txBody>
          <a:bodyPr vert="horz" wrap="square" lIns="0" tIns="0" rIns="0" bIns="0" rtlCol="0" anchor="t"/>
          <a:lstStyle/>
          <a:p>
            <a:pPr algn="r">
              <a:lnSpc>
                <a:spcPct val="130000"/>
              </a:lnSpc>
            </a:pPr>
            <a:r>
              <a:rPr kumimoji="1" lang="en-US" altLang="zh-CN" sz="2625">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Literature Review</a:t>
            </a:r>
            <a:endParaRPr kumimoji="1" lang="zh-CN" altLang="en-US"/>
          </a:p>
        </p:txBody>
      </p:sp>
      <p:sp>
        <p:nvSpPr>
          <p:cNvPr id="14" name="标题 1"/>
          <p:cNvSpPr txBox="1"/>
          <p:nvPr/>
        </p:nvSpPr>
        <p:spPr>
          <a:xfrm>
            <a:off x="10218818" y="4957644"/>
            <a:ext cx="1293858" cy="615002"/>
          </a:xfrm>
          <a:prstGeom prst="roundRect">
            <a:avLst>
              <a:gd name="adj" fmla="val 50000"/>
            </a:avLst>
          </a:prstGeom>
          <a:gradFill>
            <a:gsLst>
              <a:gs pos="21000">
                <a:schemeClr val="accent1"/>
              </a:gs>
              <a:gs pos="100000">
                <a:schemeClr val="accent1">
                  <a:lumMod val="60000"/>
                  <a:lumOff val="4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173818" y="5100036"/>
            <a:ext cx="1425828" cy="330219"/>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DESIGN</a:t>
            </a:r>
            <a:endParaRPr kumimoji="1" lang="zh-CN" altLang="en-US"/>
          </a:p>
        </p:txBody>
      </p:sp>
      <p:sp>
        <p:nvSpPr>
          <p:cNvPr id="16" name="标题 1"/>
          <p:cNvSpPr txBox="1"/>
          <p:nvPr/>
        </p:nvSpPr>
        <p:spPr>
          <a:xfrm>
            <a:off x="1668994" y="-23048"/>
            <a:ext cx="4951753" cy="6878696"/>
          </a:xfrm>
          <a:prstGeom prst="chevron">
            <a:avLst>
              <a:gd name="adj" fmla="val 60879"/>
            </a:avLst>
          </a:prstGeom>
          <a:solidFill>
            <a:schemeClr val="accent1">
              <a:lumMod val="20000"/>
              <a:lumOff val="80000"/>
              <a:alpha val="63000"/>
            </a:schemeClr>
          </a:soli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333714" y="-23048"/>
            <a:ext cx="4951753" cy="6878696"/>
          </a:xfrm>
          <a:prstGeom prst="chevron">
            <a:avLst>
              <a:gd name="adj" fmla="val 60879"/>
            </a:avLst>
          </a:prstGeom>
          <a:gradFill>
            <a:gsLst>
              <a:gs pos="0">
                <a:schemeClr val="accent1">
                  <a:lumMod val="60000"/>
                  <a:lumOff val="40000"/>
                </a:schemeClr>
              </a:gs>
              <a:gs pos="100000">
                <a:schemeClr val="accent1"/>
              </a:gs>
            </a:gsLst>
            <a:lin ang="540000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13496657">
            <a:off x="4321163" y="2660205"/>
            <a:ext cx="1497543" cy="1497542"/>
          </a:xfrm>
          <a:custGeom>
            <a:avLst/>
            <a:gdLst>
              <a:gd name="connsiteX0" fmla="*/ 72353 w 1497543"/>
              <a:gd name="connsiteY0" fmla="*/ 72351 h 1497542"/>
              <a:gd name="connsiteX1" fmla="*/ 84766 w 1497543"/>
              <a:gd name="connsiteY1" fmla="*/ 42382 h 1497542"/>
              <a:gd name="connsiteX2" fmla="*/ 42383 w 1497543"/>
              <a:gd name="connsiteY2" fmla="*/ 0 h 1497542"/>
              <a:gd name="connsiteX3" fmla="*/ 0 w 1497543"/>
              <a:gd name="connsiteY3" fmla="*/ 42382 h 1497542"/>
              <a:gd name="connsiteX4" fmla="*/ 42383 w 1497543"/>
              <a:gd name="connsiteY4" fmla="*/ 84765 h 1497542"/>
              <a:gd name="connsiteX5" fmla="*/ 72353 w 1497543"/>
              <a:gd name="connsiteY5" fmla="*/ 72351 h 1497542"/>
              <a:gd name="connsiteX6" fmla="*/ 72353 w 1497543"/>
              <a:gd name="connsiteY6" fmla="*/ 354906 h 1497542"/>
              <a:gd name="connsiteX7" fmla="*/ 84767 w 1497543"/>
              <a:gd name="connsiteY7" fmla="*/ 324937 h 1497542"/>
              <a:gd name="connsiteX8" fmla="*/ 42384 w 1497543"/>
              <a:gd name="connsiteY8" fmla="*/ 282555 h 1497542"/>
              <a:gd name="connsiteX9" fmla="*/ 0 w 1497543"/>
              <a:gd name="connsiteY9" fmla="*/ 324937 h 1497542"/>
              <a:gd name="connsiteX10" fmla="*/ 42384 w 1497543"/>
              <a:gd name="connsiteY10" fmla="*/ 367320 h 1497542"/>
              <a:gd name="connsiteX11" fmla="*/ 72353 w 1497543"/>
              <a:gd name="connsiteY11" fmla="*/ 354906 h 1497542"/>
              <a:gd name="connsiteX12" fmla="*/ 354908 w 1497543"/>
              <a:gd name="connsiteY12" fmla="*/ 354906 h 1497542"/>
              <a:gd name="connsiteX13" fmla="*/ 367322 w 1497543"/>
              <a:gd name="connsiteY13" fmla="*/ 324937 h 1497542"/>
              <a:gd name="connsiteX14" fmla="*/ 324938 w 1497543"/>
              <a:gd name="connsiteY14" fmla="*/ 282554 h 1497542"/>
              <a:gd name="connsiteX15" fmla="*/ 282556 w 1497543"/>
              <a:gd name="connsiteY15" fmla="*/ 324937 h 1497542"/>
              <a:gd name="connsiteX16" fmla="*/ 324939 w 1497543"/>
              <a:gd name="connsiteY16" fmla="*/ 367320 h 1497542"/>
              <a:gd name="connsiteX17" fmla="*/ 354908 w 1497543"/>
              <a:gd name="connsiteY17" fmla="*/ 354906 h 1497542"/>
              <a:gd name="connsiteX18" fmla="*/ 72353 w 1497543"/>
              <a:gd name="connsiteY18" fmla="*/ 637462 h 1497542"/>
              <a:gd name="connsiteX19" fmla="*/ 84766 w 1497543"/>
              <a:gd name="connsiteY19" fmla="*/ 607493 h 1497542"/>
              <a:gd name="connsiteX20" fmla="*/ 42383 w 1497543"/>
              <a:gd name="connsiteY20" fmla="*/ 565110 h 1497542"/>
              <a:gd name="connsiteX21" fmla="*/ 0 w 1497543"/>
              <a:gd name="connsiteY21" fmla="*/ 607493 h 1497542"/>
              <a:gd name="connsiteX22" fmla="*/ 42383 w 1497543"/>
              <a:gd name="connsiteY22" fmla="*/ 649876 h 1497542"/>
              <a:gd name="connsiteX23" fmla="*/ 72353 w 1497543"/>
              <a:gd name="connsiteY23" fmla="*/ 637462 h 1497542"/>
              <a:gd name="connsiteX24" fmla="*/ 354908 w 1497543"/>
              <a:gd name="connsiteY24" fmla="*/ 637462 h 1497542"/>
              <a:gd name="connsiteX25" fmla="*/ 367321 w 1497543"/>
              <a:gd name="connsiteY25" fmla="*/ 607493 h 1497542"/>
              <a:gd name="connsiteX26" fmla="*/ 324938 w 1497543"/>
              <a:gd name="connsiteY26" fmla="*/ 565110 h 1497542"/>
              <a:gd name="connsiteX27" fmla="*/ 282555 w 1497543"/>
              <a:gd name="connsiteY27" fmla="*/ 607493 h 1497542"/>
              <a:gd name="connsiteX28" fmla="*/ 324938 w 1497543"/>
              <a:gd name="connsiteY28" fmla="*/ 649876 h 1497542"/>
              <a:gd name="connsiteX29" fmla="*/ 354908 w 1497543"/>
              <a:gd name="connsiteY29" fmla="*/ 637462 h 1497542"/>
              <a:gd name="connsiteX30" fmla="*/ 72353 w 1497543"/>
              <a:gd name="connsiteY30" fmla="*/ 920017 h 1497542"/>
              <a:gd name="connsiteX31" fmla="*/ 84766 w 1497543"/>
              <a:gd name="connsiteY31" fmla="*/ 890048 h 1497542"/>
              <a:gd name="connsiteX32" fmla="*/ 42383 w 1497543"/>
              <a:gd name="connsiteY32" fmla="*/ 847665 h 1497542"/>
              <a:gd name="connsiteX33" fmla="*/ 0 w 1497543"/>
              <a:gd name="connsiteY33" fmla="*/ 890048 h 1497542"/>
              <a:gd name="connsiteX34" fmla="*/ 42384 w 1497543"/>
              <a:gd name="connsiteY34" fmla="*/ 932431 h 1497542"/>
              <a:gd name="connsiteX35" fmla="*/ 72353 w 1497543"/>
              <a:gd name="connsiteY35" fmla="*/ 920017 h 1497542"/>
              <a:gd name="connsiteX36" fmla="*/ 637463 w 1497543"/>
              <a:gd name="connsiteY36" fmla="*/ 637463 h 1497542"/>
              <a:gd name="connsiteX37" fmla="*/ 649877 w 1497543"/>
              <a:gd name="connsiteY37" fmla="*/ 607493 h 1497542"/>
              <a:gd name="connsiteX38" fmla="*/ 607494 w 1497543"/>
              <a:gd name="connsiteY38" fmla="*/ 565110 h 1497542"/>
              <a:gd name="connsiteX39" fmla="*/ 565111 w 1497543"/>
              <a:gd name="connsiteY39" fmla="*/ 607493 h 1497542"/>
              <a:gd name="connsiteX40" fmla="*/ 607494 w 1497543"/>
              <a:gd name="connsiteY40" fmla="*/ 649876 h 1497542"/>
              <a:gd name="connsiteX41" fmla="*/ 637463 w 1497543"/>
              <a:gd name="connsiteY41" fmla="*/ 637463 h 1497542"/>
              <a:gd name="connsiteX42" fmla="*/ 354908 w 1497543"/>
              <a:gd name="connsiteY42" fmla="*/ 920017 h 1497542"/>
              <a:gd name="connsiteX43" fmla="*/ 367321 w 1497543"/>
              <a:gd name="connsiteY43" fmla="*/ 890048 h 1497542"/>
              <a:gd name="connsiteX44" fmla="*/ 324938 w 1497543"/>
              <a:gd name="connsiteY44" fmla="*/ 847665 h 1497542"/>
              <a:gd name="connsiteX45" fmla="*/ 282555 w 1497543"/>
              <a:gd name="connsiteY45" fmla="*/ 890048 h 1497542"/>
              <a:gd name="connsiteX46" fmla="*/ 324939 w 1497543"/>
              <a:gd name="connsiteY46" fmla="*/ 932431 h 1497542"/>
              <a:gd name="connsiteX47" fmla="*/ 354908 w 1497543"/>
              <a:gd name="connsiteY47" fmla="*/ 920017 h 1497542"/>
              <a:gd name="connsiteX48" fmla="*/ 72352 w 1497543"/>
              <a:gd name="connsiteY48" fmla="*/ 1202573 h 1497542"/>
              <a:gd name="connsiteX49" fmla="*/ 84766 w 1497543"/>
              <a:gd name="connsiteY49" fmla="*/ 1172604 h 1497542"/>
              <a:gd name="connsiteX50" fmla="*/ 42383 w 1497543"/>
              <a:gd name="connsiteY50" fmla="*/ 1130221 h 1497542"/>
              <a:gd name="connsiteX51" fmla="*/ 0 w 1497543"/>
              <a:gd name="connsiteY51" fmla="*/ 1172604 h 1497542"/>
              <a:gd name="connsiteX52" fmla="*/ 42383 w 1497543"/>
              <a:gd name="connsiteY52" fmla="*/ 1214987 h 1497542"/>
              <a:gd name="connsiteX53" fmla="*/ 72352 w 1497543"/>
              <a:gd name="connsiteY53" fmla="*/ 1202573 h 1497542"/>
              <a:gd name="connsiteX54" fmla="*/ 637464 w 1497543"/>
              <a:gd name="connsiteY54" fmla="*/ 920017 h 1497542"/>
              <a:gd name="connsiteX55" fmla="*/ 649877 w 1497543"/>
              <a:gd name="connsiteY55" fmla="*/ 890048 h 1497542"/>
              <a:gd name="connsiteX56" fmla="*/ 607494 w 1497543"/>
              <a:gd name="connsiteY56" fmla="*/ 847665 h 1497542"/>
              <a:gd name="connsiteX57" fmla="*/ 565111 w 1497543"/>
              <a:gd name="connsiteY57" fmla="*/ 890048 h 1497542"/>
              <a:gd name="connsiteX58" fmla="*/ 607494 w 1497543"/>
              <a:gd name="connsiteY58" fmla="*/ 932431 h 1497542"/>
              <a:gd name="connsiteX59" fmla="*/ 637464 w 1497543"/>
              <a:gd name="connsiteY59" fmla="*/ 920017 h 1497542"/>
              <a:gd name="connsiteX60" fmla="*/ 354907 w 1497543"/>
              <a:gd name="connsiteY60" fmla="*/ 1202573 h 1497542"/>
              <a:gd name="connsiteX61" fmla="*/ 367321 w 1497543"/>
              <a:gd name="connsiteY61" fmla="*/ 1172604 h 1497542"/>
              <a:gd name="connsiteX62" fmla="*/ 324938 w 1497543"/>
              <a:gd name="connsiteY62" fmla="*/ 1130221 h 1497542"/>
              <a:gd name="connsiteX63" fmla="*/ 282555 w 1497543"/>
              <a:gd name="connsiteY63" fmla="*/ 1172604 h 1497542"/>
              <a:gd name="connsiteX64" fmla="*/ 324938 w 1497543"/>
              <a:gd name="connsiteY64" fmla="*/ 1214987 h 1497542"/>
              <a:gd name="connsiteX65" fmla="*/ 354907 w 1497543"/>
              <a:gd name="connsiteY65" fmla="*/ 1202573 h 1497542"/>
              <a:gd name="connsiteX66" fmla="*/ 72353 w 1497543"/>
              <a:gd name="connsiteY66" fmla="*/ 1485128 h 1497542"/>
              <a:gd name="connsiteX67" fmla="*/ 84766 w 1497543"/>
              <a:gd name="connsiteY67" fmla="*/ 1455159 h 1497542"/>
              <a:gd name="connsiteX68" fmla="*/ 42383 w 1497543"/>
              <a:gd name="connsiteY68" fmla="*/ 1412776 h 1497542"/>
              <a:gd name="connsiteX69" fmla="*/ 0 w 1497543"/>
              <a:gd name="connsiteY69" fmla="*/ 1455159 h 1497542"/>
              <a:gd name="connsiteX70" fmla="*/ 42383 w 1497543"/>
              <a:gd name="connsiteY70" fmla="*/ 1497542 h 1497542"/>
              <a:gd name="connsiteX71" fmla="*/ 72353 w 1497543"/>
              <a:gd name="connsiteY71" fmla="*/ 1485128 h 1497542"/>
              <a:gd name="connsiteX72" fmla="*/ 920019 w 1497543"/>
              <a:gd name="connsiteY72" fmla="*/ 920017 h 1497542"/>
              <a:gd name="connsiteX73" fmla="*/ 932432 w 1497543"/>
              <a:gd name="connsiteY73" fmla="*/ 890048 h 1497542"/>
              <a:gd name="connsiteX74" fmla="*/ 890049 w 1497543"/>
              <a:gd name="connsiteY74" fmla="*/ 847665 h 1497542"/>
              <a:gd name="connsiteX75" fmla="*/ 847666 w 1497543"/>
              <a:gd name="connsiteY75" fmla="*/ 890048 h 1497542"/>
              <a:gd name="connsiteX76" fmla="*/ 890049 w 1497543"/>
              <a:gd name="connsiteY76" fmla="*/ 932431 h 1497542"/>
              <a:gd name="connsiteX77" fmla="*/ 920019 w 1497543"/>
              <a:gd name="connsiteY77" fmla="*/ 920017 h 1497542"/>
              <a:gd name="connsiteX78" fmla="*/ 637463 w 1497543"/>
              <a:gd name="connsiteY78" fmla="*/ 1202573 h 1497542"/>
              <a:gd name="connsiteX79" fmla="*/ 649877 w 1497543"/>
              <a:gd name="connsiteY79" fmla="*/ 1172604 h 1497542"/>
              <a:gd name="connsiteX80" fmla="*/ 607494 w 1497543"/>
              <a:gd name="connsiteY80" fmla="*/ 1130221 h 1497542"/>
              <a:gd name="connsiteX81" fmla="*/ 565111 w 1497543"/>
              <a:gd name="connsiteY81" fmla="*/ 1172604 h 1497542"/>
              <a:gd name="connsiteX82" fmla="*/ 607494 w 1497543"/>
              <a:gd name="connsiteY82" fmla="*/ 1214987 h 1497542"/>
              <a:gd name="connsiteX83" fmla="*/ 637463 w 1497543"/>
              <a:gd name="connsiteY83" fmla="*/ 1202573 h 1497542"/>
              <a:gd name="connsiteX84" fmla="*/ 354908 w 1497543"/>
              <a:gd name="connsiteY84" fmla="*/ 1485128 h 1497542"/>
              <a:gd name="connsiteX85" fmla="*/ 367321 w 1497543"/>
              <a:gd name="connsiteY85" fmla="*/ 1455159 h 1497542"/>
              <a:gd name="connsiteX86" fmla="*/ 324938 w 1497543"/>
              <a:gd name="connsiteY86" fmla="*/ 1412776 h 1497542"/>
              <a:gd name="connsiteX87" fmla="*/ 282555 w 1497543"/>
              <a:gd name="connsiteY87" fmla="*/ 1455159 h 1497542"/>
              <a:gd name="connsiteX88" fmla="*/ 324939 w 1497543"/>
              <a:gd name="connsiteY88" fmla="*/ 1497542 h 1497542"/>
              <a:gd name="connsiteX89" fmla="*/ 354908 w 1497543"/>
              <a:gd name="connsiteY89" fmla="*/ 1485128 h 1497542"/>
              <a:gd name="connsiteX90" fmla="*/ 920018 w 1497543"/>
              <a:gd name="connsiteY90" fmla="*/ 1202573 h 1497542"/>
              <a:gd name="connsiteX91" fmla="*/ 932432 w 1497543"/>
              <a:gd name="connsiteY91" fmla="*/ 1172604 h 1497542"/>
              <a:gd name="connsiteX92" fmla="*/ 890049 w 1497543"/>
              <a:gd name="connsiteY92" fmla="*/ 1130221 h 1497542"/>
              <a:gd name="connsiteX93" fmla="*/ 847666 w 1497543"/>
              <a:gd name="connsiteY93" fmla="*/ 1172604 h 1497542"/>
              <a:gd name="connsiteX94" fmla="*/ 890049 w 1497543"/>
              <a:gd name="connsiteY94" fmla="*/ 1214987 h 1497542"/>
              <a:gd name="connsiteX95" fmla="*/ 920018 w 1497543"/>
              <a:gd name="connsiteY95" fmla="*/ 1202573 h 1497542"/>
              <a:gd name="connsiteX96" fmla="*/ 637464 w 1497543"/>
              <a:gd name="connsiteY96" fmla="*/ 1485128 h 1497542"/>
              <a:gd name="connsiteX97" fmla="*/ 649877 w 1497543"/>
              <a:gd name="connsiteY97" fmla="*/ 1455159 h 1497542"/>
              <a:gd name="connsiteX98" fmla="*/ 607494 w 1497543"/>
              <a:gd name="connsiteY98" fmla="*/ 1412776 h 1497542"/>
              <a:gd name="connsiteX99" fmla="*/ 565111 w 1497543"/>
              <a:gd name="connsiteY99" fmla="*/ 1455159 h 1497542"/>
              <a:gd name="connsiteX100" fmla="*/ 607494 w 1497543"/>
              <a:gd name="connsiteY100" fmla="*/ 1497542 h 1497542"/>
              <a:gd name="connsiteX101" fmla="*/ 637464 w 1497543"/>
              <a:gd name="connsiteY101" fmla="*/ 1485128 h 1497542"/>
              <a:gd name="connsiteX102" fmla="*/ 1202574 w 1497543"/>
              <a:gd name="connsiteY102" fmla="*/ 1202573 h 1497542"/>
              <a:gd name="connsiteX103" fmla="*/ 1214988 w 1497543"/>
              <a:gd name="connsiteY103" fmla="*/ 1172604 h 1497542"/>
              <a:gd name="connsiteX104" fmla="*/ 1172605 w 1497543"/>
              <a:gd name="connsiteY104" fmla="*/ 1130221 h 1497542"/>
              <a:gd name="connsiteX105" fmla="*/ 1130222 w 1497543"/>
              <a:gd name="connsiteY105" fmla="*/ 1172604 h 1497542"/>
              <a:gd name="connsiteX106" fmla="*/ 1172605 w 1497543"/>
              <a:gd name="connsiteY106" fmla="*/ 1214987 h 1497542"/>
              <a:gd name="connsiteX107" fmla="*/ 1202574 w 1497543"/>
              <a:gd name="connsiteY107" fmla="*/ 1202573 h 1497542"/>
              <a:gd name="connsiteX108" fmla="*/ 920018 w 1497543"/>
              <a:gd name="connsiteY108" fmla="*/ 1485128 h 1497542"/>
              <a:gd name="connsiteX109" fmla="*/ 932432 w 1497543"/>
              <a:gd name="connsiteY109" fmla="*/ 1455159 h 1497542"/>
              <a:gd name="connsiteX110" fmla="*/ 890049 w 1497543"/>
              <a:gd name="connsiteY110" fmla="*/ 1412776 h 1497542"/>
              <a:gd name="connsiteX111" fmla="*/ 847666 w 1497543"/>
              <a:gd name="connsiteY111" fmla="*/ 1455159 h 1497542"/>
              <a:gd name="connsiteX112" fmla="*/ 890049 w 1497543"/>
              <a:gd name="connsiteY112" fmla="*/ 1497542 h 1497542"/>
              <a:gd name="connsiteX113" fmla="*/ 920018 w 1497543"/>
              <a:gd name="connsiteY113" fmla="*/ 1485128 h 1497542"/>
              <a:gd name="connsiteX114" fmla="*/ 1202574 w 1497543"/>
              <a:gd name="connsiteY114" fmla="*/ 1485128 h 1497542"/>
              <a:gd name="connsiteX115" fmla="*/ 1214988 w 1497543"/>
              <a:gd name="connsiteY115" fmla="*/ 1455159 h 1497542"/>
              <a:gd name="connsiteX116" fmla="*/ 1172605 w 1497543"/>
              <a:gd name="connsiteY116" fmla="*/ 1412776 h 1497542"/>
              <a:gd name="connsiteX117" fmla="*/ 1130222 w 1497543"/>
              <a:gd name="connsiteY117" fmla="*/ 1455159 h 1497542"/>
              <a:gd name="connsiteX118" fmla="*/ 1172605 w 1497543"/>
              <a:gd name="connsiteY118" fmla="*/ 1497542 h 1497542"/>
              <a:gd name="connsiteX119" fmla="*/ 1202574 w 1497543"/>
              <a:gd name="connsiteY119" fmla="*/ 1485128 h 1497542"/>
              <a:gd name="connsiteX120" fmla="*/ 1485129 w 1497543"/>
              <a:gd name="connsiteY120" fmla="*/ 1485128 h 1497542"/>
              <a:gd name="connsiteX121" fmla="*/ 1497543 w 1497543"/>
              <a:gd name="connsiteY121" fmla="*/ 1455159 h 1497542"/>
              <a:gd name="connsiteX122" fmla="*/ 1455160 w 1497543"/>
              <a:gd name="connsiteY122" fmla="*/ 1412776 h 1497542"/>
              <a:gd name="connsiteX123" fmla="*/ 1412777 w 1497543"/>
              <a:gd name="connsiteY123" fmla="*/ 1455159 h 1497542"/>
              <a:gd name="connsiteX124" fmla="*/ 1455160 w 1497543"/>
              <a:gd name="connsiteY124" fmla="*/ 1497542 h 1497542"/>
              <a:gd name="connsiteX125" fmla="*/ 1485129 w 1497543"/>
              <a:gd name="connsiteY125" fmla="*/ 1485128 h 1497542"/>
            </a:gdLst>
            <a:ahLst/>
            <a:cxnLst/>
            <a:rect l="l" t="t" r="r" b="b"/>
            <a:pathLst>
              <a:path w="1497543" h="1497542">
                <a:moveTo>
                  <a:pt x="72353" y="72351"/>
                </a:moveTo>
                <a:cubicBezTo>
                  <a:pt x="80022" y="64682"/>
                  <a:pt x="84766" y="54086"/>
                  <a:pt x="84766" y="42382"/>
                </a:cubicBezTo>
                <a:cubicBezTo>
                  <a:pt x="84766" y="18975"/>
                  <a:pt x="65790" y="-1"/>
                  <a:pt x="42383" y="0"/>
                </a:cubicBezTo>
                <a:cubicBezTo>
                  <a:pt x="18976" y="-1"/>
                  <a:pt x="0" y="18975"/>
                  <a:pt x="0" y="42382"/>
                </a:cubicBezTo>
                <a:cubicBezTo>
                  <a:pt x="0" y="65789"/>
                  <a:pt x="18976" y="84765"/>
                  <a:pt x="42383" y="84765"/>
                </a:cubicBezTo>
                <a:cubicBezTo>
                  <a:pt x="54087" y="84766"/>
                  <a:pt x="64683" y="80021"/>
                  <a:pt x="72353" y="72351"/>
                </a:cubicBezTo>
                <a:close/>
                <a:moveTo>
                  <a:pt x="72353" y="354906"/>
                </a:moveTo>
                <a:cubicBezTo>
                  <a:pt x="80023" y="347237"/>
                  <a:pt x="84767" y="336641"/>
                  <a:pt x="84767" y="324937"/>
                </a:cubicBezTo>
                <a:cubicBezTo>
                  <a:pt x="84766" y="301530"/>
                  <a:pt x="65791" y="282554"/>
                  <a:pt x="42384" y="282555"/>
                </a:cubicBezTo>
                <a:cubicBezTo>
                  <a:pt x="18977" y="282554"/>
                  <a:pt x="0" y="301530"/>
                  <a:pt x="0" y="324937"/>
                </a:cubicBezTo>
                <a:cubicBezTo>
                  <a:pt x="1" y="348344"/>
                  <a:pt x="18977" y="367320"/>
                  <a:pt x="42384" y="367320"/>
                </a:cubicBezTo>
                <a:cubicBezTo>
                  <a:pt x="54087" y="367320"/>
                  <a:pt x="64683" y="362576"/>
                  <a:pt x="72353" y="354906"/>
                </a:cubicBezTo>
                <a:close/>
                <a:moveTo>
                  <a:pt x="354908" y="354906"/>
                </a:moveTo>
                <a:cubicBezTo>
                  <a:pt x="362578" y="347237"/>
                  <a:pt x="367322" y="336641"/>
                  <a:pt x="367322" y="324937"/>
                </a:cubicBezTo>
                <a:cubicBezTo>
                  <a:pt x="367322" y="301530"/>
                  <a:pt x="348346" y="282554"/>
                  <a:pt x="324938" y="282554"/>
                </a:cubicBezTo>
                <a:cubicBezTo>
                  <a:pt x="301532" y="282554"/>
                  <a:pt x="282555" y="301530"/>
                  <a:pt x="282556" y="324937"/>
                </a:cubicBezTo>
                <a:cubicBezTo>
                  <a:pt x="282556" y="348344"/>
                  <a:pt x="301532" y="367320"/>
                  <a:pt x="324939" y="367320"/>
                </a:cubicBezTo>
                <a:cubicBezTo>
                  <a:pt x="336642" y="367320"/>
                  <a:pt x="347238" y="362576"/>
                  <a:pt x="354908" y="354906"/>
                </a:cubicBezTo>
                <a:close/>
                <a:moveTo>
                  <a:pt x="72353" y="637462"/>
                </a:moveTo>
                <a:cubicBezTo>
                  <a:pt x="80022" y="629793"/>
                  <a:pt x="84766" y="619197"/>
                  <a:pt x="84766" y="607493"/>
                </a:cubicBezTo>
                <a:cubicBezTo>
                  <a:pt x="84766" y="584086"/>
                  <a:pt x="65790" y="565110"/>
                  <a:pt x="42383" y="565110"/>
                </a:cubicBezTo>
                <a:cubicBezTo>
                  <a:pt x="18976" y="565110"/>
                  <a:pt x="0" y="584086"/>
                  <a:pt x="0" y="607493"/>
                </a:cubicBezTo>
                <a:cubicBezTo>
                  <a:pt x="0" y="630900"/>
                  <a:pt x="18976" y="649876"/>
                  <a:pt x="42383" y="649876"/>
                </a:cubicBezTo>
                <a:cubicBezTo>
                  <a:pt x="54087" y="649876"/>
                  <a:pt x="64682" y="645132"/>
                  <a:pt x="72353" y="637462"/>
                </a:cubicBezTo>
                <a:close/>
                <a:moveTo>
                  <a:pt x="354908" y="637462"/>
                </a:moveTo>
                <a:cubicBezTo>
                  <a:pt x="362577" y="629792"/>
                  <a:pt x="367321" y="619196"/>
                  <a:pt x="367321" y="607493"/>
                </a:cubicBezTo>
                <a:cubicBezTo>
                  <a:pt x="367321" y="584086"/>
                  <a:pt x="348345" y="565110"/>
                  <a:pt x="324938" y="565110"/>
                </a:cubicBezTo>
                <a:cubicBezTo>
                  <a:pt x="301531" y="565110"/>
                  <a:pt x="282555" y="584086"/>
                  <a:pt x="282555" y="607493"/>
                </a:cubicBezTo>
                <a:cubicBezTo>
                  <a:pt x="282555" y="630900"/>
                  <a:pt x="301531" y="649876"/>
                  <a:pt x="324938" y="649876"/>
                </a:cubicBezTo>
                <a:cubicBezTo>
                  <a:pt x="336642" y="649876"/>
                  <a:pt x="347238" y="645132"/>
                  <a:pt x="354908" y="637462"/>
                </a:cubicBezTo>
                <a:close/>
                <a:moveTo>
                  <a:pt x="72353" y="920017"/>
                </a:moveTo>
                <a:cubicBezTo>
                  <a:pt x="80022" y="912348"/>
                  <a:pt x="84767" y="901752"/>
                  <a:pt x="84766" y="890048"/>
                </a:cubicBezTo>
                <a:cubicBezTo>
                  <a:pt x="84766" y="866641"/>
                  <a:pt x="65791" y="847665"/>
                  <a:pt x="42383" y="847665"/>
                </a:cubicBezTo>
                <a:cubicBezTo>
                  <a:pt x="18977" y="847665"/>
                  <a:pt x="0" y="866641"/>
                  <a:pt x="0" y="890048"/>
                </a:cubicBezTo>
                <a:cubicBezTo>
                  <a:pt x="1" y="913455"/>
                  <a:pt x="18976" y="932431"/>
                  <a:pt x="42384" y="932431"/>
                </a:cubicBezTo>
                <a:cubicBezTo>
                  <a:pt x="54087" y="932431"/>
                  <a:pt x="64683" y="927687"/>
                  <a:pt x="72353" y="920017"/>
                </a:cubicBezTo>
                <a:close/>
                <a:moveTo>
                  <a:pt x="637463" y="637463"/>
                </a:moveTo>
                <a:cubicBezTo>
                  <a:pt x="645133" y="629793"/>
                  <a:pt x="649877" y="619197"/>
                  <a:pt x="649877" y="607493"/>
                </a:cubicBezTo>
                <a:cubicBezTo>
                  <a:pt x="649877" y="584086"/>
                  <a:pt x="630901" y="565110"/>
                  <a:pt x="607494" y="565110"/>
                </a:cubicBezTo>
                <a:cubicBezTo>
                  <a:pt x="584087" y="565110"/>
                  <a:pt x="565111" y="584086"/>
                  <a:pt x="565111" y="607493"/>
                </a:cubicBezTo>
                <a:cubicBezTo>
                  <a:pt x="565111" y="630900"/>
                  <a:pt x="584087" y="649876"/>
                  <a:pt x="607494" y="649876"/>
                </a:cubicBezTo>
                <a:cubicBezTo>
                  <a:pt x="619197" y="649876"/>
                  <a:pt x="629793" y="645132"/>
                  <a:pt x="637463" y="637463"/>
                </a:cubicBezTo>
                <a:close/>
                <a:moveTo>
                  <a:pt x="354908" y="920017"/>
                </a:moveTo>
                <a:cubicBezTo>
                  <a:pt x="362578" y="912347"/>
                  <a:pt x="367322" y="901751"/>
                  <a:pt x="367321" y="890048"/>
                </a:cubicBezTo>
                <a:cubicBezTo>
                  <a:pt x="367321" y="866641"/>
                  <a:pt x="348346" y="847665"/>
                  <a:pt x="324938" y="847665"/>
                </a:cubicBezTo>
                <a:cubicBezTo>
                  <a:pt x="301532" y="847665"/>
                  <a:pt x="282555" y="866641"/>
                  <a:pt x="282555" y="890048"/>
                </a:cubicBezTo>
                <a:cubicBezTo>
                  <a:pt x="282556" y="913455"/>
                  <a:pt x="301531" y="932431"/>
                  <a:pt x="324939" y="932431"/>
                </a:cubicBezTo>
                <a:cubicBezTo>
                  <a:pt x="336642" y="932431"/>
                  <a:pt x="347238" y="927687"/>
                  <a:pt x="354908" y="920017"/>
                </a:cubicBezTo>
                <a:close/>
                <a:moveTo>
                  <a:pt x="72352" y="1202573"/>
                </a:moveTo>
                <a:cubicBezTo>
                  <a:pt x="80022" y="1194903"/>
                  <a:pt x="84766" y="1184307"/>
                  <a:pt x="84766" y="1172604"/>
                </a:cubicBezTo>
                <a:cubicBezTo>
                  <a:pt x="84766" y="1149197"/>
                  <a:pt x="65790" y="1130221"/>
                  <a:pt x="42383" y="1130221"/>
                </a:cubicBezTo>
                <a:cubicBezTo>
                  <a:pt x="18976" y="1130221"/>
                  <a:pt x="0" y="1149197"/>
                  <a:pt x="0" y="1172604"/>
                </a:cubicBezTo>
                <a:cubicBezTo>
                  <a:pt x="0" y="1196011"/>
                  <a:pt x="18976" y="1214987"/>
                  <a:pt x="42383" y="1214987"/>
                </a:cubicBezTo>
                <a:cubicBezTo>
                  <a:pt x="54087" y="1214987"/>
                  <a:pt x="64682" y="1210243"/>
                  <a:pt x="72352" y="1202573"/>
                </a:cubicBezTo>
                <a:close/>
                <a:moveTo>
                  <a:pt x="637464" y="920017"/>
                </a:moveTo>
                <a:cubicBezTo>
                  <a:pt x="645133" y="912348"/>
                  <a:pt x="649877" y="901752"/>
                  <a:pt x="649877" y="890048"/>
                </a:cubicBezTo>
                <a:cubicBezTo>
                  <a:pt x="649877" y="866641"/>
                  <a:pt x="630901" y="847665"/>
                  <a:pt x="607494" y="847665"/>
                </a:cubicBezTo>
                <a:cubicBezTo>
                  <a:pt x="584087" y="847665"/>
                  <a:pt x="565111" y="866642"/>
                  <a:pt x="565111" y="890048"/>
                </a:cubicBezTo>
                <a:cubicBezTo>
                  <a:pt x="565111" y="913455"/>
                  <a:pt x="584087" y="932431"/>
                  <a:pt x="607494" y="932431"/>
                </a:cubicBezTo>
                <a:cubicBezTo>
                  <a:pt x="619198" y="932431"/>
                  <a:pt x="629794" y="927687"/>
                  <a:pt x="637464" y="920017"/>
                </a:cubicBezTo>
                <a:close/>
                <a:moveTo>
                  <a:pt x="354907" y="1202573"/>
                </a:moveTo>
                <a:cubicBezTo>
                  <a:pt x="362577" y="1194903"/>
                  <a:pt x="367321" y="1184307"/>
                  <a:pt x="367321" y="1172604"/>
                </a:cubicBezTo>
                <a:cubicBezTo>
                  <a:pt x="367321" y="1149197"/>
                  <a:pt x="348345" y="1130221"/>
                  <a:pt x="324938" y="1130221"/>
                </a:cubicBezTo>
                <a:cubicBezTo>
                  <a:pt x="301531" y="1130221"/>
                  <a:pt x="282555" y="1149197"/>
                  <a:pt x="282555" y="1172604"/>
                </a:cubicBezTo>
                <a:cubicBezTo>
                  <a:pt x="282555" y="1196011"/>
                  <a:pt x="301531" y="1214987"/>
                  <a:pt x="324938" y="1214987"/>
                </a:cubicBezTo>
                <a:cubicBezTo>
                  <a:pt x="336642" y="1214987"/>
                  <a:pt x="347237" y="1210243"/>
                  <a:pt x="354907" y="1202573"/>
                </a:cubicBezTo>
                <a:close/>
                <a:moveTo>
                  <a:pt x="72353" y="1485128"/>
                </a:moveTo>
                <a:cubicBezTo>
                  <a:pt x="80022" y="1477458"/>
                  <a:pt x="84766" y="1466862"/>
                  <a:pt x="84766" y="1455159"/>
                </a:cubicBezTo>
                <a:cubicBezTo>
                  <a:pt x="84766" y="1431752"/>
                  <a:pt x="65790" y="1412776"/>
                  <a:pt x="42383" y="1412776"/>
                </a:cubicBezTo>
                <a:cubicBezTo>
                  <a:pt x="18977" y="1412776"/>
                  <a:pt x="0" y="1431752"/>
                  <a:pt x="0" y="1455159"/>
                </a:cubicBezTo>
                <a:cubicBezTo>
                  <a:pt x="0" y="1478566"/>
                  <a:pt x="18976" y="1497542"/>
                  <a:pt x="42383" y="1497542"/>
                </a:cubicBezTo>
                <a:cubicBezTo>
                  <a:pt x="54087" y="1497542"/>
                  <a:pt x="64683" y="1492798"/>
                  <a:pt x="72353" y="1485128"/>
                </a:cubicBezTo>
                <a:close/>
                <a:moveTo>
                  <a:pt x="920019" y="920017"/>
                </a:moveTo>
                <a:cubicBezTo>
                  <a:pt x="927688" y="912347"/>
                  <a:pt x="932432" y="901751"/>
                  <a:pt x="932432" y="890048"/>
                </a:cubicBezTo>
                <a:cubicBezTo>
                  <a:pt x="932432" y="866641"/>
                  <a:pt x="913456" y="847665"/>
                  <a:pt x="890049" y="847665"/>
                </a:cubicBezTo>
                <a:cubicBezTo>
                  <a:pt x="866643" y="847665"/>
                  <a:pt x="847666" y="866641"/>
                  <a:pt x="847666" y="890048"/>
                </a:cubicBezTo>
                <a:cubicBezTo>
                  <a:pt x="847666" y="913455"/>
                  <a:pt x="866642" y="932431"/>
                  <a:pt x="890049" y="932431"/>
                </a:cubicBezTo>
                <a:cubicBezTo>
                  <a:pt x="901753" y="932431"/>
                  <a:pt x="912349" y="927687"/>
                  <a:pt x="920019" y="920017"/>
                </a:cubicBezTo>
                <a:close/>
                <a:moveTo>
                  <a:pt x="637463" y="1202573"/>
                </a:moveTo>
                <a:cubicBezTo>
                  <a:pt x="645133" y="1194903"/>
                  <a:pt x="649877" y="1184308"/>
                  <a:pt x="649877" y="1172604"/>
                </a:cubicBezTo>
                <a:cubicBezTo>
                  <a:pt x="649877" y="1149197"/>
                  <a:pt x="630901" y="1130221"/>
                  <a:pt x="607494" y="1130221"/>
                </a:cubicBezTo>
                <a:cubicBezTo>
                  <a:pt x="584087" y="1130221"/>
                  <a:pt x="565111" y="1149197"/>
                  <a:pt x="565111" y="1172604"/>
                </a:cubicBezTo>
                <a:cubicBezTo>
                  <a:pt x="565111" y="1196011"/>
                  <a:pt x="584087" y="1214987"/>
                  <a:pt x="607494" y="1214987"/>
                </a:cubicBezTo>
                <a:cubicBezTo>
                  <a:pt x="619197" y="1214987"/>
                  <a:pt x="629793" y="1210243"/>
                  <a:pt x="637463" y="1202573"/>
                </a:cubicBezTo>
                <a:close/>
                <a:moveTo>
                  <a:pt x="354908" y="1485128"/>
                </a:moveTo>
                <a:cubicBezTo>
                  <a:pt x="362577" y="1477458"/>
                  <a:pt x="367321" y="1466862"/>
                  <a:pt x="367321" y="1455159"/>
                </a:cubicBezTo>
                <a:cubicBezTo>
                  <a:pt x="367321" y="1431752"/>
                  <a:pt x="348345" y="1412776"/>
                  <a:pt x="324938" y="1412776"/>
                </a:cubicBezTo>
                <a:cubicBezTo>
                  <a:pt x="301532" y="1412776"/>
                  <a:pt x="282555" y="1431752"/>
                  <a:pt x="282555" y="1455159"/>
                </a:cubicBezTo>
                <a:cubicBezTo>
                  <a:pt x="282556" y="1478566"/>
                  <a:pt x="301531" y="1497542"/>
                  <a:pt x="324939" y="1497542"/>
                </a:cubicBezTo>
                <a:cubicBezTo>
                  <a:pt x="336642" y="1497542"/>
                  <a:pt x="347238" y="1492798"/>
                  <a:pt x="354908" y="1485128"/>
                </a:cubicBezTo>
                <a:close/>
                <a:moveTo>
                  <a:pt x="920018" y="1202573"/>
                </a:moveTo>
                <a:cubicBezTo>
                  <a:pt x="927688" y="1194903"/>
                  <a:pt x="932432" y="1184307"/>
                  <a:pt x="932432" y="1172604"/>
                </a:cubicBezTo>
                <a:cubicBezTo>
                  <a:pt x="932432" y="1149197"/>
                  <a:pt x="913456" y="1130221"/>
                  <a:pt x="890049" y="1130221"/>
                </a:cubicBezTo>
                <a:cubicBezTo>
                  <a:pt x="866642" y="1130221"/>
                  <a:pt x="847666" y="1149197"/>
                  <a:pt x="847666" y="1172604"/>
                </a:cubicBezTo>
                <a:cubicBezTo>
                  <a:pt x="847666" y="1196011"/>
                  <a:pt x="866642" y="1214987"/>
                  <a:pt x="890049" y="1214987"/>
                </a:cubicBezTo>
                <a:cubicBezTo>
                  <a:pt x="901752" y="1214987"/>
                  <a:pt x="912348" y="1210243"/>
                  <a:pt x="920018" y="1202573"/>
                </a:cubicBezTo>
                <a:close/>
                <a:moveTo>
                  <a:pt x="637464" y="1485128"/>
                </a:moveTo>
                <a:cubicBezTo>
                  <a:pt x="645133" y="1477458"/>
                  <a:pt x="649877" y="1466863"/>
                  <a:pt x="649877" y="1455159"/>
                </a:cubicBezTo>
                <a:cubicBezTo>
                  <a:pt x="649877" y="1431752"/>
                  <a:pt x="630901" y="1412776"/>
                  <a:pt x="607494" y="1412776"/>
                </a:cubicBezTo>
                <a:cubicBezTo>
                  <a:pt x="584087" y="1412776"/>
                  <a:pt x="565111" y="1431752"/>
                  <a:pt x="565111" y="1455159"/>
                </a:cubicBezTo>
                <a:cubicBezTo>
                  <a:pt x="565111" y="1478566"/>
                  <a:pt x="584087" y="1497542"/>
                  <a:pt x="607494" y="1497542"/>
                </a:cubicBezTo>
                <a:cubicBezTo>
                  <a:pt x="619198" y="1497542"/>
                  <a:pt x="629793" y="1492798"/>
                  <a:pt x="637464" y="1485128"/>
                </a:cubicBezTo>
                <a:close/>
                <a:moveTo>
                  <a:pt x="1202574" y="1202573"/>
                </a:moveTo>
                <a:cubicBezTo>
                  <a:pt x="1210244" y="1194903"/>
                  <a:pt x="1214988" y="1184308"/>
                  <a:pt x="1214988" y="1172604"/>
                </a:cubicBezTo>
                <a:cubicBezTo>
                  <a:pt x="1214988" y="1149197"/>
                  <a:pt x="1196012" y="1130221"/>
                  <a:pt x="1172605" y="1130221"/>
                </a:cubicBezTo>
                <a:cubicBezTo>
                  <a:pt x="1149198" y="1130221"/>
                  <a:pt x="1130222" y="1149197"/>
                  <a:pt x="1130222" y="1172604"/>
                </a:cubicBezTo>
                <a:cubicBezTo>
                  <a:pt x="1130222" y="1196011"/>
                  <a:pt x="1149198" y="1214987"/>
                  <a:pt x="1172605" y="1214987"/>
                </a:cubicBezTo>
                <a:cubicBezTo>
                  <a:pt x="1184308" y="1214987"/>
                  <a:pt x="1194904" y="1210243"/>
                  <a:pt x="1202574" y="1202573"/>
                </a:cubicBezTo>
                <a:close/>
                <a:moveTo>
                  <a:pt x="920018" y="1485128"/>
                </a:moveTo>
                <a:cubicBezTo>
                  <a:pt x="927688" y="1477458"/>
                  <a:pt x="932432" y="1466862"/>
                  <a:pt x="932432" y="1455159"/>
                </a:cubicBezTo>
                <a:cubicBezTo>
                  <a:pt x="932432" y="1431752"/>
                  <a:pt x="913456" y="1412776"/>
                  <a:pt x="890049" y="1412776"/>
                </a:cubicBezTo>
                <a:cubicBezTo>
                  <a:pt x="866642" y="1412776"/>
                  <a:pt x="847666" y="1431752"/>
                  <a:pt x="847666" y="1455159"/>
                </a:cubicBezTo>
                <a:cubicBezTo>
                  <a:pt x="847666" y="1478566"/>
                  <a:pt x="866642" y="1497542"/>
                  <a:pt x="890049" y="1497542"/>
                </a:cubicBezTo>
                <a:cubicBezTo>
                  <a:pt x="901753" y="1497542"/>
                  <a:pt x="912349" y="1492798"/>
                  <a:pt x="920018" y="1485128"/>
                </a:cubicBezTo>
                <a:close/>
                <a:moveTo>
                  <a:pt x="1202574" y="1485128"/>
                </a:moveTo>
                <a:cubicBezTo>
                  <a:pt x="1210244" y="1477458"/>
                  <a:pt x="1214988" y="1466863"/>
                  <a:pt x="1214988" y="1455159"/>
                </a:cubicBezTo>
                <a:cubicBezTo>
                  <a:pt x="1214988" y="1431752"/>
                  <a:pt x="1196012" y="1412776"/>
                  <a:pt x="1172605" y="1412776"/>
                </a:cubicBezTo>
                <a:cubicBezTo>
                  <a:pt x="1149198" y="1412776"/>
                  <a:pt x="1130222" y="1431752"/>
                  <a:pt x="1130222" y="1455159"/>
                </a:cubicBezTo>
                <a:cubicBezTo>
                  <a:pt x="1130222" y="1478566"/>
                  <a:pt x="1149198" y="1497542"/>
                  <a:pt x="1172605" y="1497542"/>
                </a:cubicBezTo>
                <a:cubicBezTo>
                  <a:pt x="1184308" y="1497542"/>
                  <a:pt x="1194904" y="1492798"/>
                  <a:pt x="1202574" y="1485128"/>
                </a:cubicBezTo>
                <a:close/>
                <a:moveTo>
                  <a:pt x="1485129" y="1485128"/>
                </a:moveTo>
                <a:cubicBezTo>
                  <a:pt x="1492799" y="1477458"/>
                  <a:pt x="1497543" y="1466862"/>
                  <a:pt x="1497543" y="1455159"/>
                </a:cubicBezTo>
                <a:cubicBezTo>
                  <a:pt x="1497543" y="1431752"/>
                  <a:pt x="1478567" y="1412776"/>
                  <a:pt x="1455160" y="1412776"/>
                </a:cubicBezTo>
                <a:cubicBezTo>
                  <a:pt x="1431753" y="1412776"/>
                  <a:pt x="1412777" y="1431752"/>
                  <a:pt x="1412777" y="1455159"/>
                </a:cubicBezTo>
                <a:cubicBezTo>
                  <a:pt x="1412777" y="1478566"/>
                  <a:pt x="1431753" y="1497542"/>
                  <a:pt x="1455160" y="1497542"/>
                </a:cubicBezTo>
                <a:cubicBezTo>
                  <a:pt x="1466864" y="1497542"/>
                  <a:pt x="1477459" y="1492798"/>
                  <a:pt x="1485129" y="1485128"/>
                </a:cubicBezTo>
                <a:close/>
              </a:path>
            </a:pathLst>
          </a:custGeom>
          <a:gradFill>
            <a:gsLst>
              <a:gs pos="0">
                <a:schemeClr val="accent1">
                  <a:lumMod val="60000"/>
                  <a:lumOff val="40000"/>
                </a:schemeClr>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48196" y="-1610691"/>
            <a:ext cx="3478615" cy="5894718"/>
          </a:xfrm>
          <a:prstGeom prst="roundRect">
            <a:avLst>
              <a:gd name="adj" fmla="val 50000"/>
            </a:avLst>
          </a:prstGeom>
          <a:gradFill>
            <a:gsLst>
              <a:gs pos="21000">
                <a:schemeClr val="accent1"/>
              </a:gs>
              <a:gs pos="100000">
                <a:schemeClr val="accent1">
                  <a:lumMod val="60000"/>
                  <a:lumOff val="4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924310"/>
            <a:ext cx="899875" cy="6035501"/>
          </a:xfrm>
          <a:prstGeom prst="roundRect">
            <a:avLst>
              <a:gd name="adj" fmla="val 50000"/>
            </a:avLst>
          </a:prstGeom>
          <a:solidFill>
            <a:schemeClr val="accent1">
              <a:lumMod val="40000"/>
              <a:lumOff val="60000"/>
              <a:alpha val="82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20"/>
          <p:cNvPicPr>
            <a:picLocks noChangeAspect="1"/>
          </p:cNvPicPr>
          <p:nvPr/>
        </p:nvPicPr>
        <p:blipFill>
          <a:blip r:embed="rId2">
            <a:alphaModFix amt="100000"/>
          </a:blip>
          <a:srcRect l="20352" t="10687" r="14213" b="5672"/>
          <a:stretch>
            <a:fillRect/>
          </a:stretch>
        </p:blipFill>
        <p:spPr>
          <a:xfrm>
            <a:off x="252671" y="1716405"/>
            <a:ext cx="5420360" cy="4600575"/>
          </a:xfrm>
          <a:custGeom>
            <a:avLst/>
            <a:gdLst>
              <a:gd name="connsiteX0" fmla="*/ 0 w 5420360"/>
              <a:gd name="connsiteY0" fmla="*/ 0 h 4600575"/>
              <a:gd name="connsiteX1" fmla="*/ 5420360 w 5420360"/>
              <a:gd name="connsiteY1" fmla="*/ 0 h 4600575"/>
              <a:gd name="connsiteX2" fmla="*/ 5420360 w 5420360"/>
              <a:gd name="connsiteY2" fmla="*/ 4600575 h 4600575"/>
              <a:gd name="connsiteX3" fmla="*/ 3591175 w 5420360"/>
              <a:gd name="connsiteY3" fmla="*/ 4600575 h 4600575"/>
              <a:gd name="connsiteX4" fmla="*/ 3591175 w 5420360"/>
              <a:gd name="connsiteY4" fmla="*/ 4338956 h 4600575"/>
              <a:gd name="connsiteX5" fmla="*/ 2049834 w 5420360"/>
              <a:gd name="connsiteY5" fmla="*/ 4338956 h 4600575"/>
              <a:gd name="connsiteX6" fmla="*/ 2049834 w 5420360"/>
              <a:gd name="connsiteY6" fmla="*/ 4600575 h 4600575"/>
              <a:gd name="connsiteX7" fmla="*/ 0 w 5420360"/>
              <a:gd name="connsiteY7" fmla="*/ 4600575 h 4600575"/>
              <a:gd name="connsiteX8" fmla="*/ 0 w 5420360"/>
              <a:gd name="connsiteY8" fmla="*/ 0 h 4600575"/>
            </a:gdLst>
            <a:ahLst/>
            <a:cxnLst/>
            <a:rect l="l" t="t" r="r" b="b"/>
            <a:pathLst>
              <a:path w="5420360" h="4600575">
                <a:moveTo>
                  <a:pt x="0" y="0"/>
                </a:moveTo>
                <a:lnTo>
                  <a:pt x="5420360" y="0"/>
                </a:lnTo>
                <a:lnTo>
                  <a:pt x="5420360" y="4600575"/>
                </a:lnTo>
                <a:lnTo>
                  <a:pt x="3591175" y="4600575"/>
                </a:lnTo>
                <a:lnTo>
                  <a:pt x="3591175" y="4338956"/>
                </a:lnTo>
                <a:lnTo>
                  <a:pt x="2049834" y="4338956"/>
                </a:lnTo>
                <a:lnTo>
                  <a:pt x="2049834" y="4600575"/>
                </a:lnTo>
                <a:lnTo>
                  <a:pt x="0" y="4600575"/>
                </a:lnTo>
                <a:lnTo>
                  <a:pt x="0" y="0"/>
                </a:lnTo>
                <a:close/>
              </a:path>
            </a:pathLst>
          </a:custGeom>
          <a:noFill/>
          <a:ln>
            <a:noFill/>
          </a:ln>
        </p:spPr>
      </p:pic>
      <p:pic>
        <p:nvPicPr>
          <p:cNvPr id="22" name="图片 21" descr="D:/Users/Pictures/Literature Review.jpgLiterature Review"/>
          <p:cNvPicPr>
            <a:picLocks noChangeAspect="1"/>
          </p:cNvPicPr>
          <p:nvPr/>
        </p:nvPicPr>
        <p:blipFill>
          <a:blip r:embed="rId3">
            <a:alphaModFix amt="100000"/>
          </a:blip>
          <a:srcRect t="11796" b="11796"/>
          <a:stretch>
            <a:fillRect/>
          </a:stretch>
        </p:blipFill>
        <p:spPr>
          <a:xfrm>
            <a:off x="605117" y="2016957"/>
            <a:ext cx="4715467" cy="2699156"/>
          </a:xfrm>
          <a:custGeom>
            <a:avLst/>
            <a:gdLst>
              <a:gd name="connsiteX0" fmla="*/ 0 w 4715467"/>
              <a:gd name="connsiteY0" fmla="*/ 0 h 2699156"/>
              <a:gd name="connsiteX1" fmla="*/ 4715467 w 4715467"/>
              <a:gd name="connsiteY1" fmla="*/ 0 h 2699156"/>
              <a:gd name="connsiteX2" fmla="*/ 4715467 w 4715467"/>
              <a:gd name="connsiteY2" fmla="*/ 2699156 h 2699156"/>
              <a:gd name="connsiteX3" fmla="*/ 0 w 4715467"/>
              <a:gd name="connsiteY3" fmla="*/ 2699156 h 2699156"/>
            </a:gdLst>
            <a:ahLst/>
            <a:cxnLst/>
            <a:rect l="l" t="t" r="r" b="b"/>
            <a:pathLst>
              <a:path w="4715467" h="2699156">
                <a:moveTo>
                  <a:pt x="0" y="0"/>
                </a:moveTo>
                <a:lnTo>
                  <a:pt x="4715467" y="0"/>
                </a:lnTo>
                <a:lnTo>
                  <a:pt x="4715467" y="2699156"/>
                </a:lnTo>
                <a:lnTo>
                  <a:pt x="0" y="2699156"/>
                </a:lnTo>
                <a:close/>
              </a:path>
            </a:pathLst>
          </a:custGeom>
          <a:noFill/>
          <a:ln>
            <a:noFill/>
          </a:ln>
        </p:spPr>
      </p:pic>
      <p:sp>
        <p:nvSpPr>
          <p:cNvPr id="23" name="标题 1"/>
          <p:cNvSpPr txBox="1"/>
          <p:nvPr/>
        </p:nvSpPr>
        <p:spPr>
          <a:xfrm>
            <a:off x="660400" y="1066800"/>
            <a:ext cx="3680813" cy="934186"/>
          </a:xfrm>
          <a:prstGeom prst="rect">
            <a:avLst/>
          </a:prstGeom>
          <a:noFill/>
          <a:ln>
            <a:noFill/>
          </a:ln>
        </p:spPr>
        <p:txBody>
          <a:bodyPr vert="horz" wrap="square" lIns="0" tIns="0" rIns="0" bIns="0" rtlCol="0" anchor="t"/>
          <a:lstStyle/>
          <a:p>
            <a:pPr algn="l">
              <a:lnSpc>
                <a:spcPct val="110000"/>
              </a:lnSpc>
            </a:pPr>
            <a:r>
              <a:rPr kumimoji="1" lang="en-US" altLang="zh-CN" sz="5400">
                <a:ln w="12700">
                  <a:noFill/>
                </a:ln>
                <a:solidFill>
                  <a:srgbClr val="F2F2F2">
                    <a:alpha val="25000"/>
                  </a:srgbClr>
                </a:solidFill>
                <a:latin typeface="OPPOSans H" panose="00020600040101010101" charset="-122"/>
                <a:ea typeface="OPPOSans H" panose="00020600040101010101" charset="-122"/>
                <a:cs typeface="OPPOSans H" panose="00020600040101010101" charset="-122"/>
              </a:rPr>
              <a:t>DESIGN</a:t>
            </a:r>
            <a:endParaRPr kumimoji="1" lang="zh-CN" altLang="en-US"/>
          </a:p>
        </p:txBody>
      </p:sp>
      <p:sp>
        <p:nvSpPr>
          <p:cNvPr id="24" name="标题 1"/>
          <p:cNvSpPr txBox="1"/>
          <p:nvPr/>
        </p:nvSpPr>
        <p:spPr>
          <a:xfrm>
            <a:off x="736986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10800000" flipV="1">
            <a:off x="0" y="4249440"/>
            <a:ext cx="6618880" cy="2608560"/>
          </a:xfrm>
          <a:custGeom>
            <a:avLst/>
            <a:gdLst>
              <a:gd name="connsiteX0" fmla="*/ 7273060 w 7739574"/>
              <a:gd name="connsiteY0" fmla="*/ 52 h 5014789"/>
              <a:gd name="connsiteX1" fmla="*/ 7631964 w 7739574"/>
              <a:gd name="connsiteY1" fmla="*/ 90705 h 5014789"/>
              <a:gd name="connsiteX2" fmla="*/ 7739574 w 7739574"/>
              <a:gd name="connsiteY2" fmla="*/ 141343 h 5014789"/>
              <a:gd name="connsiteX3" fmla="*/ 7739574 w 7739574"/>
              <a:gd name="connsiteY3" fmla="*/ 5014789 h 5014789"/>
              <a:gd name="connsiteX4" fmla="*/ 0 w 7739574"/>
              <a:gd name="connsiteY4" fmla="*/ 5014789 h 5014789"/>
              <a:gd name="connsiteX5" fmla="*/ 11383 w 7739574"/>
              <a:gd name="connsiteY5" fmla="*/ 4963174 h 5014789"/>
              <a:gd name="connsiteX6" fmla="*/ 525975 w 7739574"/>
              <a:gd name="connsiteY6" fmla="*/ 4310846 h 5014789"/>
              <a:gd name="connsiteX7" fmla="*/ 2891803 w 7739574"/>
              <a:gd name="connsiteY7" fmla="*/ 3962503 h 5014789"/>
              <a:gd name="connsiteX8" fmla="*/ 4299688 w 7739574"/>
              <a:gd name="connsiteY8" fmla="*/ 2032103 h 5014789"/>
              <a:gd name="connsiteX9" fmla="*/ 6201060 w 7739574"/>
              <a:gd name="connsiteY9" fmla="*/ 1669246 h 5014789"/>
              <a:gd name="connsiteX10" fmla="*/ 7173517 w 7739574"/>
              <a:gd name="connsiteY10" fmla="*/ 14618 h 5014789"/>
              <a:gd name="connsiteX11" fmla="*/ 7273060 w 7739574"/>
              <a:gd name="connsiteY11" fmla="*/ 52 h 5014789"/>
            </a:gdLst>
            <a:ahLst/>
            <a:cxnLst/>
            <a:rect l="l" t="t" r="r" b="b"/>
            <a:pathLst>
              <a:path w="7739574" h="5014789">
                <a:moveTo>
                  <a:pt x="7273060" y="52"/>
                </a:moveTo>
                <a:cubicBezTo>
                  <a:pt x="7378439" y="-1547"/>
                  <a:pt x="7500514" y="33980"/>
                  <a:pt x="7631964" y="90705"/>
                </a:cubicBezTo>
                <a:lnTo>
                  <a:pt x="7739574" y="141343"/>
                </a:lnTo>
                <a:lnTo>
                  <a:pt x="7739574" y="5014789"/>
                </a:lnTo>
                <a:lnTo>
                  <a:pt x="0" y="5014789"/>
                </a:lnTo>
                <a:lnTo>
                  <a:pt x="11383" y="4963174"/>
                </a:lnTo>
                <a:cubicBezTo>
                  <a:pt x="82041" y="4700256"/>
                  <a:pt x="217546" y="4466573"/>
                  <a:pt x="525975" y="4310846"/>
                </a:cubicBezTo>
                <a:cubicBezTo>
                  <a:pt x="1019460" y="4061684"/>
                  <a:pt x="2262851" y="4342293"/>
                  <a:pt x="2891803" y="3962503"/>
                </a:cubicBezTo>
                <a:cubicBezTo>
                  <a:pt x="3520755" y="3582713"/>
                  <a:pt x="3748145" y="2414312"/>
                  <a:pt x="4299688" y="2032103"/>
                </a:cubicBezTo>
                <a:cubicBezTo>
                  <a:pt x="4851231" y="1649894"/>
                  <a:pt x="5722089" y="2005493"/>
                  <a:pt x="6201060" y="1669246"/>
                </a:cubicBezTo>
                <a:cubicBezTo>
                  <a:pt x="6680031" y="1332999"/>
                  <a:pt x="6675193" y="164599"/>
                  <a:pt x="7173517" y="14618"/>
                </a:cubicBezTo>
                <a:cubicBezTo>
                  <a:pt x="7204662" y="5244"/>
                  <a:pt x="7237934" y="586"/>
                  <a:pt x="7273060" y="52"/>
                </a:cubicBezTo>
                <a:close/>
              </a:path>
            </a:pathLst>
          </a:custGeom>
          <a:gradFill>
            <a:gsLst>
              <a:gs pos="25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199057" y="259898"/>
            <a:ext cx="2007877" cy="648152"/>
          </a:xfrm>
          <a:custGeom>
            <a:avLst/>
            <a:gdLst>
              <a:gd name="connsiteX0" fmla="*/ 2788648 w 2866119"/>
              <a:gd name="connsiteY0" fmla="*/ 770254 h 925196"/>
              <a:gd name="connsiteX1" fmla="*/ 2866119 w 2866119"/>
              <a:gd name="connsiteY1" fmla="*/ 847725 h 925196"/>
              <a:gd name="connsiteX2" fmla="*/ 2788648 w 2866119"/>
              <a:gd name="connsiteY2" fmla="*/ 925196 h 925196"/>
              <a:gd name="connsiteX3" fmla="*/ 2711177 w 2866119"/>
              <a:gd name="connsiteY3" fmla="*/ 847725 h 925196"/>
              <a:gd name="connsiteX4" fmla="*/ 2788648 w 2866119"/>
              <a:gd name="connsiteY4" fmla="*/ 770254 h 925196"/>
              <a:gd name="connsiteX5" fmla="*/ 2336786 w 2866119"/>
              <a:gd name="connsiteY5" fmla="*/ 770254 h 925196"/>
              <a:gd name="connsiteX6" fmla="*/ 2414257 w 2866119"/>
              <a:gd name="connsiteY6" fmla="*/ 847725 h 925196"/>
              <a:gd name="connsiteX7" fmla="*/ 2336786 w 2866119"/>
              <a:gd name="connsiteY7" fmla="*/ 925196 h 925196"/>
              <a:gd name="connsiteX8" fmla="*/ 2259315 w 2866119"/>
              <a:gd name="connsiteY8" fmla="*/ 847725 h 925196"/>
              <a:gd name="connsiteX9" fmla="*/ 2336786 w 2866119"/>
              <a:gd name="connsiteY9" fmla="*/ 770254 h 925196"/>
              <a:gd name="connsiteX10" fmla="*/ 1884923 w 2866119"/>
              <a:gd name="connsiteY10" fmla="*/ 770254 h 925196"/>
              <a:gd name="connsiteX11" fmla="*/ 1962394 w 2866119"/>
              <a:gd name="connsiteY11" fmla="*/ 847725 h 925196"/>
              <a:gd name="connsiteX12" fmla="*/ 1884923 w 2866119"/>
              <a:gd name="connsiteY12" fmla="*/ 925196 h 925196"/>
              <a:gd name="connsiteX13" fmla="*/ 1807452 w 2866119"/>
              <a:gd name="connsiteY13" fmla="*/ 847725 h 925196"/>
              <a:gd name="connsiteX14" fmla="*/ 1884923 w 2866119"/>
              <a:gd name="connsiteY14" fmla="*/ 770254 h 925196"/>
              <a:gd name="connsiteX15" fmla="*/ 1433060 w 2866119"/>
              <a:gd name="connsiteY15" fmla="*/ 770254 h 925196"/>
              <a:gd name="connsiteX16" fmla="*/ 1510531 w 2866119"/>
              <a:gd name="connsiteY16" fmla="*/ 847725 h 925196"/>
              <a:gd name="connsiteX17" fmla="*/ 1433060 w 2866119"/>
              <a:gd name="connsiteY17" fmla="*/ 925196 h 925196"/>
              <a:gd name="connsiteX18" fmla="*/ 1355589 w 2866119"/>
              <a:gd name="connsiteY18" fmla="*/ 847725 h 925196"/>
              <a:gd name="connsiteX19" fmla="*/ 1433060 w 2866119"/>
              <a:gd name="connsiteY19" fmla="*/ 770254 h 925196"/>
              <a:gd name="connsiteX20" fmla="*/ 981197 w 2866119"/>
              <a:gd name="connsiteY20" fmla="*/ 770254 h 925196"/>
              <a:gd name="connsiteX21" fmla="*/ 1058668 w 2866119"/>
              <a:gd name="connsiteY21" fmla="*/ 847725 h 925196"/>
              <a:gd name="connsiteX22" fmla="*/ 981197 w 2866119"/>
              <a:gd name="connsiteY22" fmla="*/ 925196 h 925196"/>
              <a:gd name="connsiteX23" fmla="*/ 903726 w 2866119"/>
              <a:gd name="connsiteY23" fmla="*/ 847725 h 925196"/>
              <a:gd name="connsiteX24" fmla="*/ 981197 w 2866119"/>
              <a:gd name="connsiteY24" fmla="*/ 770254 h 925196"/>
              <a:gd name="connsiteX25" fmla="*/ 529334 w 2866119"/>
              <a:gd name="connsiteY25" fmla="*/ 770254 h 925196"/>
              <a:gd name="connsiteX26" fmla="*/ 606805 w 2866119"/>
              <a:gd name="connsiteY26" fmla="*/ 847725 h 925196"/>
              <a:gd name="connsiteX27" fmla="*/ 529334 w 2866119"/>
              <a:gd name="connsiteY27" fmla="*/ 925196 h 925196"/>
              <a:gd name="connsiteX28" fmla="*/ 451863 w 2866119"/>
              <a:gd name="connsiteY28" fmla="*/ 847725 h 925196"/>
              <a:gd name="connsiteX29" fmla="*/ 529334 w 2866119"/>
              <a:gd name="connsiteY29" fmla="*/ 770254 h 925196"/>
              <a:gd name="connsiteX30" fmla="*/ 77471 w 2866119"/>
              <a:gd name="connsiteY30" fmla="*/ 770254 h 925196"/>
              <a:gd name="connsiteX31" fmla="*/ 154942 w 2866119"/>
              <a:gd name="connsiteY31" fmla="*/ 847725 h 925196"/>
              <a:gd name="connsiteX32" fmla="*/ 77471 w 2866119"/>
              <a:gd name="connsiteY32" fmla="*/ 925196 h 925196"/>
              <a:gd name="connsiteX33" fmla="*/ 0 w 2866119"/>
              <a:gd name="connsiteY33" fmla="*/ 847725 h 925196"/>
              <a:gd name="connsiteX34" fmla="*/ 77471 w 2866119"/>
              <a:gd name="connsiteY34" fmla="*/ 770254 h 925196"/>
              <a:gd name="connsiteX35" fmla="*/ 2788648 w 2866119"/>
              <a:gd name="connsiteY35" fmla="*/ 385127 h 925196"/>
              <a:gd name="connsiteX36" fmla="*/ 2866119 w 2866119"/>
              <a:gd name="connsiteY36" fmla="*/ 462598 h 925196"/>
              <a:gd name="connsiteX37" fmla="*/ 2788648 w 2866119"/>
              <a:gd name="connsiteY37" fmla="*/ 540069 h 925196"/>
              <a:gd name="connsiteX38" fmla="*/ 2711177 w 2866119"/>
              <a:gd name="connsiteY38" fmla="*/ 462598 h 925196"/>
              <a:gd name="connsiteX39" fmla="*/ 2788648 w 2866119"/>
              <a:gd name="connsiteY39" fmla="*/ 385127 h 925196"/>
              <a:gd name="connsiteX40" fmla="*/ 2336786 w 2866119"/>
              <a:gd name="connsiteY40" fmla="*/ 385127 h 925196"/>
              <a:gd name="connsiteX41" fmla="*/ 2414257 w 2866119"/>
              <a:gd name="connsiteY41" fmla="*/ 462598 h 925196"/>
              <a:gd name="connsiteX42" fmla="*/ 2336786 w 2866119"/>
              <a:gd name="connsiteY42" fmla="*/ 540069 h 925196"/>
              <a:gd name="connsiteX43" fmla="*/ 2259315 w 2866119"/>
              <a:gd name="connsiteY43" fmla="*/ 462598 h 925196"/>
              <a:gd name="connsiteX44" fmla="*/ 2336786 w 2866119"/>
              <a:gd name="connsiteY44" fmla="*/ 385127 h 925196"/>
              <a:gd name="connsiteX45" fmla="*/ 1884923 w 2866119"/>
              <a:gd name="connsiteY45" fmla="*/ 385127 h 925196"/>
              <a:gd name="connsiteX46" fmla="*/ 1962394 w 2866119"/>
              <a:gd name="connsiteY46" fmla="*/ 462598 h 925196"/>
              <a:gd name="connsiteX47" fmla="*/ 1884923 w 2866119"/>
              <a:gd name="connsiteY47" fmla="*/ 540069 h 925196"/>
              <a:gd name="connsiteX48" fmla="*/ 1807452 w 2866119"/>
              <a:gd name="connsiteY48" fmla="*/ 462598 h 925196"/>
              <a:gd name="connsiteX49" fmla="*/ 1884923 w 2866119"/>
              <a:gd name="connsiteY49" fmla="*/ 385127 h 925196"/>
              <a:gd name="connsiteX50" fmla="*/ 1433060 w 2866119"/>
              <a:gd name="connsiteY50" fmla="*/ 385127 h 925196"/>
              <a:gd name="connsiteX51" fmla="*/ 1510531 w 2866119"/>
              <a:gd name="connsiteY51" fmla="*/ 462598 h 925196"/>
              <a:gd name="connsiteX52" fmla="*/ 1433060 w 2866119"/>
              <a:gd name="connsiteY52" fmla="*/ 540069 h 925196"/>
              <a:gd name="connsiteX53" fmla="*/ 1355589 w 2866119"/>
              <a:gd name="connsiteY53" fmla="*/ 462598 h 925196"/>
              <a:gd name="connsiteX54" fmla="*/ 1433060 w 2866119"/>
              <a:gd name="connsiteY54" fmla="*/ 385127 h 925196"/>
              <a:gd name="connsiteX55" fmla="*/ 981197 w 2866119"/>
              <a:gd name="connsiteY55" fmla="*/ 385127 h 925196"/>
              <a:gd name="connsiteX56" fmla="*/ 1058668 w 2866119"/>
              <a:gd name="connsiteY56" fmla="*/ 462598 h 925196"/>
              <a:gd name="connsiteX57" fmla="*/ 981197 w 2866119"/>
              <a:gd name="connsiteY57" fmla="*/ 540069 h 925196"/>
              <a:gd name="connsiteX58" fmla="*/ 903726 w 2866119"/>
              <a:gd name="connsiteY58" fmla="*/ 462598 h 925196"/>
              <a:gd name="connsiteX59" fmla="*/ 981197 w 2866119"/>
              <a:gd name="connsiteY59" fmla="*/ 385127 h 925196"/>
              <a:gd name="connsiteX60" fmla="*/ 529334 w 2866119"/>
              <a:gd name="connsiteY60" fmla="*/ 385127 h 925196"/>
              <a:gd name="connsiteX61" fmla="*/ 606805 w 2866119"/>
              <a:gd name="connsiteY61" fmla="*/ 462598 h 925196"/>
              <a:gd name="connsiteX62" fmla="*/ 529334 w 2866119"/>
              <a:gd name="connsiteY62" fmla="*/ 540069 h 925196"/>
              <a:gd name="connsiteX63" fmla="*/ 451863 w 2866119"/>
              <a:gd name="connsiteY63" fmla="*/ 462598 h 925196"/>
              <a:gd name="connsiteX64" fmla="*/ 529334 w 2866119"/>
              <a:gd name="connsiteY64" fmla="*/ 385127 h 925196"/>
              <a:gd name="connsiteX65" fmla="*/ 77471 w 2866119"/>
              <a:gd name="connsiteY65" fmla="*/ 385127 h 925196"/>
              <a:gd name="connsiteX66" fmla="*/ 154942 w 2866119"/>
              <a:gd name="connsiteY66" fmla="*/ 462598 h 925196"/>
              <a:gd name="connsiteX67" fmla="*/ 77471 w 2866119"/>
              <a:gd name="connsiteY67" fmla="*/ 540069 h 925196"/>
              <a:gd name="connsiteX68" fmla="*/ 0 w 2866119"/>
              <a:gd name="connsiteY68" fmla="*/ 462598 h 925196"/>
              <a:gd name="connsiteX69" fmla="*/ 77471 w 2866119"/>
              <a:gd name="connsiteY69" fmla="*/ 385127 h 925196"/>
              <a:gd name="connsiteX70" fmla="*/ 2788648 w 2866119"/>
              <a:gd name="connsiteY70" fmla="*/ 0 h 925196"/>
              <a:gd name="connsiteX71" fmla="*/ 2866119 w 2866119"/>
              <a:gd name="connsiteY71" fmla="*/ 77471 h 925196"/>
              <a:gd name="connsiteX72" fmla="*/ 2788648 w 2866119"/>
              <a:gd name="connsiteY72" fmla="*/ 154942 h 925196"/>
              <a:gd name="connsiteX73" fmla="*/ 2711177 w 2866119"/>
              <a:gd name="connsiteY73" fmla="*/ 77471 h 925196"/>
              <a:gd name="connsiteX74" fmla="*/ 2788648 w 2866119"/>
              <a:gd name="connsiteY74" fmla="*/ 0 h 925196"/>
              <a:gd name="connsiteX75" fmla="*/ 2336786 w 2866119"/>
              <a:gd name="connsiteY75" fmla="*/ 0 h 925196"/>
              <a:gd name="connsiteX76" fmla="*/ 2414257 w 2866119"/>
              <a:gd name="connsiteY76" fmla="*/ 77471 h 925196"/>
              <a:gd name="connsiteX77" fmla="*/ 2336786 w 2866119"/>
              <a:gd name="connsiteY77" fmla="*/ 154942 h 925196"/>
              <a:gd name="connsiteX78" fmla="*/ 2259315 w 2866119"/>
              <a:gd name="connsiteY78" fmla="*/ 77471 h 925196"/>
              <a:gd name="connsiteX79" fmla="*/ 2336786 w 2866119"/>
              <a:gd name="connsiteY79" fmla="*/ 0 h 925196"/>
              <a:gd name="connsiteX80" fmla="*/ 1884923 w 2866119"/>
              <a:gd name="connsiteY80" fmla="*/ 0 h 925196"/>
              <a:gd name="connsiteX81" fmla="*/ 1962394 w 2866119"/>
              <a:gd name="connsiteY81" fmla="*/ 77471 h 925196"/>
              <a:gd name="connsiteX82" fmla="*/ 1884923 w 2866119"/>
              <a:gd name="connsiteY82" fmla="*/ 154942 h 925196"/>
              <a:gd name="connsiteX83" fmla="*/ 1807452 w 2866119"/>
              <a:gd name="connsiteY83" fmla="*/ 77471 h 925196"/>
              <a:gd name="connsiteX84" fmla="*/ 1884923 w 2866119"/>
              <a:gd name="connsiteY84" fmla="*/ 0 h 925196"/>
              <a:gd name="connsiteX85" fmla="*/ 1433060 w 2866119"/>
              <a:gd name="connsiteY85" fmla="*/ 0 h 925196"/>
              <a:gd name="connsiteX86" fmla="*/ 1510531 w 2866119"/>
              <a:gd name="connsiteY86" fmla="*/ 77471 h 925196"/>
              <a:gd name="connsiteX87" fmla="*/ 1433060 w 2866119"/>
              <a:gd name="connsiteY87" fmla="*/ 154942 h 925196"/>
              <a:gd name="connsiteX88" fmla="*/ 1355589 w 2866119"/>
              <a:gd name="connsiteY88" fmla="*/ 77471 h 925196"/>
              <a:gd name="connsiteX89" fmla="*/ 1433060 w 2866119"/>
              <a:gd name="connsiteY89" fmla="*/ 0 h 925196"/>
              <a:gd name="connsiteX90" fmla="*/ 981197 w 2866119"/>
              <a:gd name="connsiteY90" fmla="*/ 0 h 925196"/>
              <a:gd name="connsiteX91" fmla="*/ 1058668 w 2866119"/>
              <a:gd name="connsiteY91" fmla="*/ 77471 h 925196"/>
              <a:gd name="connsiteX92" fmla="*/ 981197 w 2866119"/>
              <a:gd name="connsiteY92" fmla="*/ 154942 h 925196"/>
              <a:gd name="connsiteX93" fmla="*/ 903726 w 2866119"/>
              <a:gd name="connsiteY93" fmla="*/ 77471 h 925196"/>
              <a:gd name="connsiteX94" fmla="*/ 981197 w 2866119"/>
              <a:gd name="connsiteY94" fmla="*/ 0 h 925196"/>
              <a:gd name="connsiteX95" fmla="*/ 529334 w 2866119"/>
              <a:gd name="connsiteY95" fmla="*/ 0 h 925196"/>
              <a:gd name="connsiteX96" fmla="*/ 606805 w 2866119"/>
              <a:gd name="connsiteY96" fmla="*/ 77471 h 925196"/>
              <a:gd name="connsiteX97" fmla="*/ 529334 w 2866119"/>
              <a:gd name="connsiteY97" fmla="*/ 154942 h 925196"/>
              <a:gd name="connsiteX98" fmla="*/ 451863 w 2866119"/>
              <a:gd name="connsiteY98" fmla="*/ 77471 h 925196"/>
              <a:gd name="connsiteX99" fmla="*/ 529334 w 2866119"/>
              <a:gd name="connsiteY99" fmla="*/ 0 h 925196"/>
              <a:gd name="connsiteX100" fmla="*/ 77471 w 2866119"/>
              <a:gd name="connsiteY100" fmla="*/ 0 h 925196"/>
              <a:gd name="connsiteX101" fmla="*/ 154942 w 2866119"/>
              <a:gd name="connsiteY101" fmla="*/ 77471 h 925196"/>
              <a:gd name="connsiteX102" fmla="*/ 77471 w 2866119"/>
              <a:gd name="connsiteY102" fmla="*/ 154942 h 925196"/>
              <a:gd name="connsiteX103" fmla="*/ 0 w 2866119"/>
              <a:gd name="connsiteY103" fmla="*/ 77471 h 925196"/>
              <a:gd name="connsiteX104" fmla="*/ 77471 w 2866119"/>
              <a:gd name="connsiteY104" fmla="*/ 0 h 925196"/>
            </a:gdLst>
            <a:ahLst/>
            <a:cxnLst/>
            <a:rect l="l" t="t" r="r" b="b"/>
            <a:pathLst>
              <a:path w="2866119" h="925196">
                <a:moveTo>
                  <a:pt x="2788648" y="770254"/>
                </a:moveTo>
                <a:cubicBezTo>
                  <a:pt x="2831434" y="770254"/>
                  <a:pt x="2866119" y="804939"/>
                  <a:pt x="2866119" y="847725"/>
                </a:cubicBezTo>
                <a:cubicBezTo>
                  <a:pt x="2866119" y="890511"/>
                  <a:pt x="2831434" y="925196"/>
                  <a:pt x="2788648" y="925196"/>
                </a:cubicBezTo>
                <a:cubicBezTo>
                  <a:pt x="2745862" y="925196"/>
                  <a:pt x="2711177" y="890511"/>
                  <a:pt x="2711177" y="847725"/>
                </a:cubicBezTo>
                <a:cubicBezTo>
                  <a:pt x="2711177" y="804939"/>
                  <a:pt x="2745862" y="770254"/>
                  <a:pt x="2788648" y="770254"/>
                </a:cubicBezTo>
                <a:close/>
                <a:moveTo>
                  <a:pt x="2336786" y="770254"/>
                </a:moveTo>
                <a:cubicBezTo>
                  <a:pt x="2379572" y="770254"/>
                  <a:pt x="2414257" y="804939"/>
                  <a:pt x="2414257" y="847725"/>
                </a:cubicBezTo>
                <a:cubicBezTo>
                  <a:pt x="2414257" y="890511"/>
                  <a:pt x="2379572" y="925196"/>
                  <a:pt x="2336786" y="925196"/>
                </a:cubicBezTo>
                <a:cubicBezTo>
                  <a:pt x="2294000" y="925196"/>
                  <a:pt x="2259315" y="890511"/>
                  <a:pt x="2259315" y="847725"/>
                </a:cubicBezTo>
                <a:cubicBezTo>
                  <a:pt x="2259315" y="804939"/>
                  <a:pt x="2294000" y="770254"/>
                  <a:pt x="2336786" y="770254"/>
                </a:cubicBezTo>
                <a:close/>
                <a:moveTo>
                  <a:pt x="1884923" y="770254"/>
                </a:moveTo>
                <a:cubicBezTo>
                  <a:pt x="1927709" y="770254"/>
                  <a:pt x="1962394" y="804939"/>
                  <a:pt x="1962394" y="847725"/>
                </a:cubicBezTo>
                <a:cubicBezTo>
                  <a:pt x="1962394" y="890511"/>
                  <a:pt x="1927709" y="925196"/>
                  <a:pt x="1884923" y="925196"/>
                </a:cubicBezTo>
                <a:cubicBezTo>
                  <a:pt x="1842137" y="925196"/>
                  <a:pt x="1807452" y="890511"/>
                  <a:pt x="1807452" y="847725"/>
                </a:cubicBezTo>
                <a:cubicBezTo>
                  <a:pt x="1807452" y="804939"/>
                  <a:pt x="1842137" y="770254"/>
                  <a:pt x="1884923" y="770254"/>
                </a:cubicBezTo>
                <a:close/>
                <a:moveTo>
                  <a:pt x="1433060" y="770254"/>
                </a:moveTo>
                <a:cubicBezTo>
                  <a:pt x="1475846" y="770254"/>
                  <a:pt x="1510531" y="804939"/>
                  <a:pt x="1510531" y="847725"/>
                </a:cubicBezTo>
                <a:cubicBezTo>
                  <a:pt x="1510531" y="890511"/>
                  <a:pt x="1475846" y="925196"/>
                  <a:pt x="1433060" y="925196"/>
                </a:cubicBezTo>
                <a:cubicBezTo>
                  <a:pt x="1390274" y="925196"/>
                  <a:pt x="1355589" y="890511"/>
                  <a:pt x="1355589" y="847725"/>
                </a:cubicBezTo>
                <a:cubicBezTo>
                  <a:pt x="1355589" y="804939"/>
                  <a:pt x="1390274" y="770254"/>
                  <a:pt x="1433060" y="770254"/>
                </a:cubicBezTo>
                <a:close/>
                <a:moveTo>
                  <a:pt x="981197" y="770254"/>
                </a:moveTo>
                <a:cubicBezTo>
                  <a:pt x="1023983" y="770254"/>
                  <a:pt x="1058668" y="804939"/>
                  <a:pt x="1058668" y="847725"/>
                </a:cubicBezTo>
                <a:cubicBezTo>
                  <a:pt x="1058668" y="890511"/>
                  <a:pt x="1023983" y="925196"/>
                  <a:pt x="981197" y="925196"/>
                </a:cubicBezTo>
                <a:cubicBezTo>
                  <a:pt x="938411" y="925196"/>
                  <a:pt x="903726" y="890511"/>
                  <a:pt x="903726" y="847725"/>
                </a:cubicBezTo>
                <a:cubicBezTo>
                  <a:pt x="903726" y="804939"/>
                  <a:pt x="938411" y="770254"/>
                  <a:pt x="981197" y="770254"/>
                </a:cubicBezTo>
                <a:close/>
                <a:moveTo>
                  <a:pt x="529334" y="770254"/>
                </a:moveTo>
                <a:cubicBezTo>
                  <a:pt x="572120" y="770254"/>
                  <a:pt x="606805" y="804939"/>
                  <a:pt x="606805" y="847725"/>
                </a:cubicBezTo>
                <a:cubicBezTo>
                  <a:pt x="606805" y="890511"/>
                  <a:pt x="572120" y="925196"/>
                  <a:pt x="529334" y="925196"/>
                </a:cubicBezTo>
                <a:cubicBezTo>
                  <a:pt x="486548" y="925196"/>
                  <a:pt x="451863" y="890511"/>
                  <a:pt x="451863" y="847725"/>
                </a:cubicBezTo>
                <a:cubicBezTo>
                  <a:pt x="451863" y="804939"/>
                  <a:pt x="486548" y="770254"/>
                  <a:pt x="529334" y="770254"/>
                </a:cubicBezTo>
                <a:close/>
                <a:moveTo>
                  <a:pt x="77471" y="770254"/>
                </a:moveTo>
                <a:cubicBezTo>
                  <a:pt x="120257" y="770254"/>
                  <a:pt x="154942" y="804939"/>
                  <a:pt x="154942" y="847725"/>
                </a:cubicBezTo>
                <a:cubicBezTo>
                  <a:pt x="154942" y="890511"/>
                  <a:pt x="120257" y="925196"/>
                  <a:pt x="77471" y="925196"/>
                </a:cubicBezTo>
                <a:cubicBezTo>
                  <a:pt x="34685" y="925196"/>
                  <a:pt x="0" y="890511"/>
                  <a:pt x="0" y="847725"/>
                </a:cubicBezTo>
                <a:cubicBezTo>
                  <a:pt x="0" y="804939"/>
                  <a:pt x="34685" y="770254"/>
                  <a:pt x="77471" y="770254"/>
                </a:cubicBezTo>
                <a:close/>
                <a:moveTo>
                  <a:pt x="2788648" y="385127"/>
                </a:moveTo>
                <a:cubicBezTo>
                  <a:pt x="2831434" y="385127"/>
                  <a:pt x="2866119" y="419812"/>
                  <a:pt x="2866119" y="462598"/>
                </a:cubicBezTo>
                <a:cubicBezTo>
                  <a:pt x="2866119" y="505384"/>
                  <a:pt x="2831434" y="540069"/>
                  <a:pt x="2788648" y="540069"/>
                </a:cubicBezTo>
                <a:cubicBezTo>
                  <a:pt x="2745862" y="540069"/>
                  <a:pt x="2711177" y="505384"/>
                  <a:pt x="2711177" y="462598"/>
                </a:cubicBezTo>
                <a:cubicBezTo>
                  <a:pt x="2711177" y="419812"/>
                  <a:pt x="2745862" y="385127"/>
                  <a:pt x="2788648" y="385127"/>
                </a:cubicBezTo>
                <a:close/>
                <a:moveTo>
                  <a:pt x="2336786" y="385127"/>
                </a:moveTo>
                <a:cubicBezTo>
                  <a:pt x="2379572" y="385127"/>
                  <a:pt x="2414257" y="419812"/>
                  <a:pt x="2414257" y="462598"/>
                </a:cubicBezTo>
                <a:cubicBezTo>
                  <a:pt x="2414257" y="505384"/>
                  <a:pt x="2379572" y="540069"/>
                  <a:pt x="2336786" y="540069"/>
                </a:cubicBezTo>
                <a:cubicBezTo>
                  <a:pt x="2294000" y="540069"/>
                  <a:pt x="2259315" y="505384"/>
                  <a:pt x="2259315" y="462598"/>
                </a:cubicBezTo>
                <a:cubicBezTo>
                  <a:pt x="2259315" y="419812"/>
                  <a:pt x="2294000" y="385127"/>
                  <a:pt x="2336786" y="385127"/>
                </a:cubicBezTo>
                <a:close/>
                <a:moveTo>
                  <a:pt x="1884923" y="385127"/>
                </a:moveTo>
                <a:cubicBezTo>
                  <a:pt x="1927709" y="385127"/>
                  <a:pt x="1962394" y="419812"/>
                  <a:pt x="1962394" y="462598"/>
                </a:cubicBezTo>
                <a:cubicBezTo>
                  <a:pt x="1962394" y="505384"/>
                  <a:pt x="1927709" y="540069"/>
                  <a:pt x="1884923" y="540069"/>
                </a:cubicBezTo>
                <a:cubicBezTo>
                  <a:pt x="1842137" y="540069"/>
                  <a:pt x="1807452" y="505384"/>
                  <a:pt x="1807452" y="462598"/>
                </a:cubicBezTo>
                <a:cubicBezTo>
                  <a:pt x="1807452" y="419812"/>
                  <a:pt x="1842137" y="385127"/>
                  <a:pt x="1884923" y="385127"/>
                </a:cubicBezTo>
                <a:close/>
                <a:moveTo>
                  <a:pt x="1433060" y="385127"/>
                </a:moveTo>
                <a:cubicBezTo>
                  <a:pt x="1475846" y="385127"/>
                  <a:pt x="1510531" y="419812"/>
                  <a:pt x="1510531" y="462598"/>
                </a:cubicBezTo>
                <a:cubicBezTo>
                  <a:pt x="1510531" y="505384"/>
                  <a:pt x="1475846" y="540069"/>
                  <a:pt x="1433060" y="540069"/>
                </a:cubicBezTo>
                <a:cubicBezTo>
                  <a:pt x="1390274" y="540069"/>
                  <a:pt x="1355589" y="505384"/>
                  <a:pt x="1355589" y="462598"/>
                </a:cubicBezTo>
                <a:cubicBezTo>
                  <a:pt x="1355589" y="419812"/>
                  <a:pt x="1390274" y="385127"/>
                  <a:pt x="1433060" y="385127"/>
                </a:cubicBezTo>
                <a:close/>
                <a:moveTo>
                  <a:pt x="981197" y="385127"/>
                </a:moveTo>
                <a:cubicBezTo>
                  <a:pt x="1023983" y="385127"/>
                  <a:pt x="1058668" y="419812"/>
                  <a:pt x="1058668" y="462598"/>
                </a:cubicBezTo>
                <a:cubicBezTo>
                  <a:pt x="1058668" y="505384"/>
                  <a:pt x="1023983" y="540069"/>
                  <a:pt x="981197" y="540069"/>
                </a:cubicBezTo>
                <a:cubicBezTo>
                  <a:pt x="938411" y="540069"/>
                  <a:pt x="903726" y="505384"/>
                  <a:pt x="903726" y="462598"/>
                </a:cubicBezTo>
                <a:cubicBezTo>
                  <a:pt x="903726" y="419812"/>
                  <a:pt x="938411" y="385127"/>
                  <a:pt x="981197" y="385127"/>
                </a:cubicBezTo>
                <a:close/>
                <a:moveTo>
                  <a:pt x="529334" y="385127"/>
                </a:moveTo>
                <a:cubicBezTo>
                  <a:pt x="572120" y="385127"/>
                  <a:pt x="606805" y="419812"/>
                  <a:pt x="606805" y="462598"/>
                </a:cubicBezTo>
                <a:cubicBezTo>
                  <a:pt x="606805" y="505384"/>
                  <a:pt x="572120" y="540069"/>
                  <a:pt x="529334" y="540069"/>
                </a:cubicBezTo>
                <a:cubicBezTo>
                  <a:pt x="486548" y="540069"/>
                  <a:pt x="451863" y="505384"/>
                  <a:pt x="451863" y="462598"/>
                </a:cubicBezTo>
                <a:cubicBezTo>
                  <a:pt x="451863" y="419812"/>
                  <a:pt x="486548" y="385127"/>
                  <a:pt x="529334" y="385127"/>
                </a:cubicBezTo>
                <a:close/>
                <a:moveTo>
                  <a:pt x="77471" y="385127"/>
                </a:moveTo>
                <a:cubicBezTo>
                  <a:pt x="120257" y="385127"/>
                  <a:pt x="154942" y="419812"/>
                  <a:pt x="154942" y="462598"/>
                </a:cubicBezTo>
                <a:cubicBezTo>
                  <a:pt x="154942" y="505384"/>
                  <a:pt x="120257" y="540069"/>
                  <a:pt x="77471" y="540069"/>
                </a:cubicBezTo>
                <a:cubicBezTo>
                  <a:pt x="34685" y="540069"/>
                  <a:pt x="0" y="505384"/>
                  <a:pt x="0" y="462598"/>
                </a:cubicBezTo>
                <a:cubicBezTo>
                  <a:pt x="0" y="419812"/>
                  <a:pt x="34685" y="385127"/>
                  <a:pt x="77471" y="385127"/>
                </a:cubicBezTo>
                <a:close/>
                <a:moveTo>
                  <a:pt x="2788648" y="0"/>
                </a:moveTo>
                <a:cubicBezTo>
                  <a:pt x="2831434" y="0"/>
                  <a:pt x="2866119" y="34685"/>
                  <a:pt x="2866119" y="77471"/>
                </a:cubicBezTo>
                <a:cubicBezTo>
                  <a:pt x="2866119" y="120257"/>
                  <a:pt x="2831434" y="154942"/>
                  <a:pt x="2788648" y="154942"/>
                </a:cubicBezTo>
                <a:cubicBezTo>
                  <a:pt x="2745862" y="154942"/>
                  <a:pt x="2711177" y="120257"/>
                  <a:pt x="2711177" y="77471"/>
                </a:cubicBezTo>
                <a:cubicBezTo>
                  <a:pt x="2711177" y="34685"/>
                  <a:pt x="2745862" y="0"/>
                  <a:pt x="2788648" y="0"/>
                </a:cubicBezTo>
                <a:close/>
                <a:moveTo>
                  <a:pt x="2336786" y="0"/>
                </a:moveTo>
                <a:cubicBezTo>
                  <a:pt x="2379572" y="0"/>
                  <a:pt x="2414257" y="34685"/>
                  <a:pt x="2414257" y="77471"/>
                </a:cubicBezTo>
                <a:cubicBezTo>
                  <a:pt x="2414257" y="120257"/>
                  <a:pt x="2379572" y="154942"/>
                  <a:pt x="2336786" y="154942"/>
                </a:cubicBezTo>
                <a:cubicBezTo>
                  <a:pt x="2294000" y="154942"/>
                  <a:pt x="2259315" y="120257"/>
                  <a:pt x="2259315" y="77471"/>
                </a:cubicBezTo>
                <a:cubicBezTo>
                  <a:pt x="2259315" y="34685"/>
                  <a:pt x="2294000" y="0"/>
                  <a:pt x="2336786" y="0"/>
                </a:cubicBezTo>
                <a:close/>
                <a:moveTo>
                  <a:pt x="1884923" y="0"/>
                </a:moveTo>
                <a:cubicBezTo>
                  <a:pt x="1927709" y="0"/>
                  <a:pt x="1962394" y="34685"/>
                  <a:pt x="1962394" y="77471"/>
                </a:cubicBezTo>
                <a:cubicBezTo>
                  <a:pt x="1962394" y="120257"/>
                  <a:pt x="1927709" y="154942"/>
                  <a:pt x="1884923" y="154942"/>
                </a:cubicBezTo>
                <a:cubicBezTo>
                  <a:pt x="1842137" y="154942"/>
                  <a:pt x="1807452" y="120257"/>
                  <a:pt x="1807452" y="77471"/>
                </a:cubicBezTo>
                <a:cubicBezTo>
                  <a:pt x="1807452" y="34685"/>
                  <a:pt x="1842137" y="0"/>
                  <a:pt x="1884923" y="0"/>
                </a:cubicBezTo>
                <a:close/>
                <a:moveTo>
                  <a:pt x="1433060" y="0"/>
                </a:moveTo>
                <a:cubicBezTo>
                  <a:pt x="1475846" y="0"/>
                  <a:pt x="1510531" y="34685"/>
                  <a:pt x="1510531" y="77471"/>
                </a:cubicBezTo>
                <a:cubicBezTo>
                  <a:pt x="1510531" y="120257"/>
                  <a:pt x="1475846" y="154942"/>
                  <a:pt x="1433060" y="154942"/>
                </a:cubicBezTo>
                <a:cubicBezTo>
                  <a:pt x="1390274" y="154942"/>
                  <a:pt x="1355589" y="120257"/>
                  <a:pt x="1355589" y="77471"/>
                </a:cubicBezTo>
                <a:cubicBezTo>
                  <a:pt x="1355589" y="34685"/>
                  <a:pt x="1390274" y="0"/>
                  <a:pt x="1433060" y="0"/>
                </a:cubicBezTo>
                <a:close/>
                <a:moveTo>
                  <a:pt x="981197" y="0"/>
                </a:moveTo>
                <a:cubicBezTo>
                  <a:pt x="1023983" y="0"/>
                  <a:pt x="1058668" y="34685"/>
                  <a:pt x="1058668" y="77471"/>
                </a:cubicBezTo>
                <a:cubicBezTo>
                  <a:pt x="1058668" y="120257"/>
                  <a:pt x="1023983" y="154942"/>
                  <a:pt x="981197" y="154942"/>
                </a:cubicBezTo>
                <a:cubicBezTo>
                  <a:pt x="938411" y="154942"/>
                  <a:pt x="903726" y="120257"/>
                  <a:pt x="903726" y="77471"/>
                </a:cubicBezTo>
                <a:cubicBezTo>
                  <a:pt x="903726" y="34685"/>
                  <a:pt x="938411" y="0"/>
                  <a:pt x="981197" y="0"/>
                </a:cubicBezTo>
                <a:close/>
                <a:moveTo>
                  <a:pt x="529334" y="0"/>
                </a:moveTo>
                <a:cubicBezTo>
                  <a:pt x="572120" y="0"/>
                  <a:pt x="606805" y="34685"/>
                  <a:pt x="606805" y="77471"/>
                </a:cubicBezTo>
                <a:cubicBezTo>
                  <a:pt x="606805" y="120257"/>
                  <a:pt x="572120" y="154942"/>
                  <a:pt x="529334" y="154942"/>
                </a:cubicBezTo>
                <a:cubicBezTo>
                  <a:pt x="486548" y="154942"/>
                  <a:pt x="451863" y="120257"/>
                  <a:pt x="451863" y="77471"/>
                </a:cubicBezTo>
                <a:cubicBezTo>
                  <a:pt x="451863" y="34685"/>
                  <a:pt x="486548" y="0"/>
                  <a:pt x="529334" y="0"/>
                </a:cubicBezTo>
                <a:close/>
                <a:moveTo>
                  <a:pt x="77471" y="0"/>
                </a:moveTo>
                <a:cubicBezTo>
                  <a:pt x="120257" y="0"/>
                  <a:pt x="154942" y="34685"/>
                  <a:pt x="154942" y="77471"/>
                </a:cubicBezTo>
                <a:cubicBezTo>
                  <a:pt x="154942" y="120257"/>
                  <a:pt x="120257" y="154942"/>
                  <a:pt x="77471" y="154942"/>
                </a:cubicBezTo>
                <a:cubicBezTo>
                  <a:pt x="34685" y="154942"/>
                  <a:pt x="0" y="120257"/>
                  <a:pt x="0" y="77471"/>
                </a:cubicBezTo>
                <a:cubicBezTo>
                  <a:pt x="0" y="34685"/>
                  <a:pt x="34685" y="0"/>
                  <a:pt x="77471" y="0"/>
                </a:cubicBezTo>
                <a:close/>
              </a:path>
            </a:pathLst>
          </a:custGeom>
          <a:gradFill>
            <a:gsLst>
              <a:gs pos="0">
                <a:schemeClr val="accent1"/>
              </a:gs>
              <a:gs pos="100000">
                <a:schemeClr val="bg1"/>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703077"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60400"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890285"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847608"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3052093" y="5579718"/>
            <a:ext cx="655982" cy="655982"/>
          </a:xfrm>
          <a:prstGeom prst="ellipse">
            <a:avLst/>
          </a:prstGeom>
          <a:solidFill>
            <a:schemeClr val="bg1">
              <a:alpha val="34000"/>
            </a:schemeClr>
          </a:soli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3009416" y="5579718"/>
            <a:ext cx="655982" cy="655982"/>
          </a:xfrm>
          <a:prstGeom prst="ellipse">
            <a:avLst/>
          </a:prstGeom>
          <a:gradFill>
            <a:gsLst>
              <a:gs pos="14000">
                <a:schemeClr val="accent1"/>
              </a:gs>
              <a:gs pos="100000">
                <a:schemeClr val="accent1">
                  <a:lumMod val="20000"/>
                  <a:lumOff val="80000"/>
                </a:schemeClr>
              </a:gs>
            </a:gsLst>
            <a:lin ang="2700000" scaled="0"/>
          </a:gradFill>
          <a:ln w="12700" cap="flat">
            <a:noFill/>
            <a:miter/>
          </a:ln>
          <a:effectLst>
            <a:outerShdw blurRad="749300" dist="381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146688" y="5727952"/>
            <a:ext cx="381439" cy="35951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4" name="标题 1"/>
          <p:cNvSpPr txBox="1"/>
          <p:nvPr/>
        </p:nvSpPr>
        <p:spPr>
          <a:xfrm>
            <a:off x="824924" y="5730635"/>
            <a:ext cx="326934" cy="3541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5" name="标题 1"/>
          <p:cNvSpPr txBox="1"/>
          <p:nvPr/>
        </p:nvSpPr>
        <p:spPr>
          <a:xfrm>
            <a:off x="2008520" y="5746021"/>
            <a:ext cx="334158" cy="32337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a:off x="5312256" y="5859781"/>
            <a:ext cx="1724814" cy="453390"/>
          </a:xfrm>
          <a:prstGeom prst="rect">
            <a:avLst/>
          </a:prstGeom>
          <a:noFill/>
          <a:ln>
            <a:noFill/>
          </a:ln>
        </p:spPr>
        <p:txBody>
          <a:bodyPr vert="horz" wrap="square" lIns="0" tIns="0" rIns="0" bIns="0" rtlCol="0" anchor="ctr"/>
          <a:lstStyle/>
          <a:p>
            <a:pPr algn="ctr">
              <a:lnSpc>
                <a:spcPct val="130000"/>
              </a:lnSpc>
            </a:pPr>
            <a:r>
              <a:rPr kumimoji="1" lang="en-US" altLang="zh-CN" sz="2000">
                <a:ln w="12700">
                  <a:noFill/>
                </a:ln>
                <a:solidFill>
                  <a:srgbClr val="000000">
                    <a:alpha val="100000"/>
                  </a:srgbClr>
                </a:solidFill>
                <a:latin typeface="OPPOSans R" panose="00020600040101010101" charset="-122"/>
                <a:ea typeface="OPPOSans R" panose="00020600040101010101" charset="-122"/>
                <a:cs typeface="OPPOSans R" panose="00020600040101010101" charset="-122"/>
              </a:rPr>
              <a:t>POWERPOINT</a:t>
            </a:r>
            <a:endParaRPr kumimoji="1" lang="zh-CN" altLang="en-US"/>
          </a:p>
        </p:txBody>
      </p:sp>
      <p:sp>
        <p:nvSpPr>
          <p:cNvPr id="37" name="标题 1"/>
          <p:cNvSpPr txBox="1"/>
          <p:nvPr/>
        </p:nvSpPr>
        <p:spPr>
          <a:xfrm>
            <a:off x="9370060" y="601190"/>
            <a:ext cx="2148840" cy="529110"/>
          </a:xfrm>
          <a:prstGeom prst="roundRect">
            <a:avLst>
              <a:gd name="adj" fmla="val 50000"/>
            </a:avLst>
          </a:prstGeom>
          <a:solidFill>
            <a:schemeClr val="bg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9808013" y="783705"/>
            <a:ext cx="1321317" cy="16408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9" name="标题 1"/>
          <p:cNvSpPr txBox="1"/>
          <p:nvPr/>
        </p:nvSpPr>
        <p:spPr>
          <a:xfrm>
            <a:off x="5483912" y="716150"/>
            <a:ext cx="1780910" cy="299191"/>
          </a:xfrm>
          <a:custGeom>
            <a:avLst/>
            <a:gdLst>
              <a:gd name="connsiteX0" fmla="*/ 741119 w 890768"/>
              <a:gd name="connsiteY0" fmla="*/ 0 h 149649"/>
              <a:gd name="connsiteX1" fmla="*/ 815944 w 890768"/>
              <a:gd name="connsiteY1" fmla="*/ 0 h 149649"/>
              <a:gd name="connsiteX2" fmla="*/ 890768 w 890768"/>
              <a:gd name="connsiteY2" fmla="*/ 74825 h 149649"/>
              <a:gd name="connsiteX3" fmla="*/ 815944 w 890768"/>
              <a:gd name="connsiteY3" fmla="*/ 149649 h 149649"/>
              <a:gd name="connsiteX4" fmla="*/ 741119 w 890768"/>
              <a:gd name="connsiteY4" fmla="*/ 149649 h 149649"/>
              <a:gd name="connsiteX5" fmla="*/ 815944 w 890768"/>
              <a:gd name="connsiteY5" fmla="*/ 74825 h 149649"/>
              <a:gd name="connsiteX6" fmla="*/ 555839 w 890768"/>
              <a:gd name="connsiteY6" fmla="*/ 0 h 149649"/>
              <a:gd name="connsiteX7" fmla="*/ 630664 w 890768"/>
              <a:gd name="connsiteY7" fmla="*/ 0 h 149649"/>
              <a:gd name="connsiteX8" fmla="*/ 705488 w 890768"/>
              <a:gd name="connsiteY8" fmla="*/ 74825 h 149649"/>
              <a:gd name="connsiteX9" fmla="*/ 630664 w 890768"/>
              <a:gd name="connsiteY9" fmla="*/ 149649 h 149649"/>
              <a:gd name="connsiteX10" fmla="*/ 555839 w 890768"/>
              <a:gd name="connsiteY10" fmla="*/ 149649 h 149649"/>
              <a:gd name="connsiteX11" fmla="*/ 630664 w 890768"/>
              <a:gd name="connsiteY11" fmla="*/ 74825 h 149649"/>
              <a:gd name="connsiteX12" fmla="*/ 370559 w 890768"/>
              <a:gd name="connsiteY12" fmla="*/ 0 h 149649"/>
              <a:gd name="connsiteX13" fmla="*/ 445384 w 890768"/>
              <a:gd name="connsiteY13" fmla="*/ 0 h 149649"/>
              <a:gd name="connsiteX14" fmla="*/ 520208 w 890768"/>
              <a:gd name="connsiteY14" fmla="*/ 74825 h 149649"/>
              <a:gd name="connsiteX15" fmla="*/ 445384 w 890768"/>
              <a:gd name="connsiteY15" fmla="*/ 149649 h 149649"/>
              <a:gd name="connsiteX16" fmla="*/ 370559 w 890768"/>
              <a:gd name="connsiteY16" fmla="*/ 149649 h 149649"/>
              <a:gd name="connsiteX17" fmla="*/ 445384 w 890768"/>
              <a:gd name="connsiteY17" fmla="*/ 74825 h 149649"/>
              <a:gd name="connsiteX18" fmla="*/ 185280 w 890768"/>
              <a:gd name="connsiteY18" fmla="*/ 0 h 149649"/>
              <a:gd name="connsiteX19" fmla="*/ 260105 w 890768"/>
              <a:gd name="connsiteY19" fmla="*/ 0 h 149649"/>
              <a:gd name="connsiteX20" fmla="*/ 334929 w 890768"/>
              <a:gd name="connsiteY20" fmla="*/ 74825 h 149649"/>
              <a:gd name="connsiteX21" fmla="*/ 260105 w 890768"/>
              <a:gd name="connsiteY21" fmla="*/ 149649 h 149649"/>
              <a:gd name="connsiteX22" fmla="*/ 185280 w 890768"/>
              <a:gd name="connsiteY22" fmla="*/ 149649 h 149649"/>
              <a:gd name="connsiteX23" fmla="*/ 260105 w 890768"/>
              <a:gd name="connsiteY23" fmla="*/ 74825 h 149649"/>
              <a:gd name="connsiteX24" fmla="*/ 0 w 890768"/>
              <a:gd name="connsiteY24" fmla="*/ 0 h 149649"/>
              <a:gd name="connsiteX25" fmla="*/ 74825 w 890768"/>
              <a:gd name="connsiteY25" fmla="*/ 0 h 149649"/>
              <a:gd name="connsiteX26" fmla="*/ 149649 w 890768"/>
              <a:gd name="connsiteY26" fmla="*/ 74825 h 149649"/>
              <a:gd name="connsiteX27" fmla="*/ 74825 w 890768"/>
              <a:gd name="connsiteY27" fmla="*/ 149649 h 149649"/>
              <a:gd name="connsiteX28" fmla="*/ 0 w 890768"/>
              <a:gd name="connsiteY28" fmla="*/ 149649 h 149649"/>
              <a:gd name="connsiteX29" fmla="*/ 74825 w 890768"/>
              <a:gd name="connsiteY29" fmla="*/ 74825 h 149649"/>
            </a:gdLst>
            <a:ahLst/>
            <a:cxnLst/>
            <a:rect l="l" t="t" r="r" b="b"/>
            <a:pathLst>
              <a:path w="890768" h="149649">
                <a:moveTo>
                  <a:pt x="741119" y="0"/>
                </a:moveTo>
                <a:lnTo>
                  <a:pt x="815944" y="0"/>
                </a:lnTo>
                <a:lnTo>
                  <a:pt x="890768" y="74825"/>
                </a:lnTo>
                <a:lnTo>
                  <a:pt x="815944" y="149649"/>
                </a:lnTo>
                <a:lnTo>
                  <a:pt x="741119" y="149649"/>
                </a:lnTo>
                <a:lnTo>
                  <a:pt x="815944" y="74825"/>
                </a:lnTo>
                <a:close/>
                <a:moveTo>
                  <a:pt x="555839" y="0"/>
                </a:moveTo>
                <a:lnTo>
                  <a:pt x="630664" y="0"/>
                </a:lnTo>
                <a:lnTo>
                  <a:pt x="705488" y="74825"/>
                </a:lnTo>
                <a:lnTo>
                  <a:pt x="630664" y="149649"/>
                </a:lnTo>
                <a:lnTo>
                  <a:pt x="555839" y="149649"/>
                </a:lnTo>
                <a:lnTo>
                  <a:pt x="630664" y="74825"/>
                </a:lnTo>
                <a:close/>
                <a:moveTo>
                  <a:pt x="370559" y="0"/>
                </a:moveTo>
                <a:lnTo>
                  <a:pt x="445384" y="0"/>
                </a:lnTo>
                <a:lnTo>
                  <a:pt x="520208" y="74825"/>
                </a:lnTo>
                <a:lnTo>
                  <a:pt x="445384" y="149649"/>
                </a:lnTo>
                <a:lnTo>
                  <a:pt x="370559" y="149649"/>
                </a:lnTo>
                <a:lnTo>
                  <a:pt x="445384" y="74825"/>
                </a:lnTo>
                <a:close/>
                <a:moveTo>
                  <a:pt x="185280" y="0"/>
                </a:moveTo>
                <a:lnTo>
                  <a:pt x="260105" y="0"/>
                </a:lnTo>
                <a:lnTo>
                  <a:pt x="334929" y="74825"/>
                </a:lnTo>
                <a:lnTo>
                  <a:pt x="260105" y="149649"/>
                </a:lnTo>
                <a:lnTo>
                  <a:pt x="185280" y="149649"/>
                </a:lnTo>
                <a:lnTo>
                  <a:pt x="260105" y="74825"/>
                </a:lnTo>
                <a:close/>
                <a:moveTo>
                  <a:pt x="0" y="0"/>
                </a:moveTo>
                <a:lnTo>
                  <a:pt x="74825" y="0"/>
                </a:lnTo>
                <a:lnTo>
                  <a:pt x="149649" y="74825"/>
                </a:lnTo>
                <a:lnTo>
                  <a:pt x="74825" y="149649"/>
                </a:lnTo>
                <a:lnTo>
                  <a:pt x="0" y="149649"/>
                </a:lnTo>
                <a:lnTo>
                  <a:pt x="74825" y="74825"/>
                </a:lnTo>
                <a:close/>
              </a:path>
            </a:pathLst>
          </a:custGeom>
          <a:gradFill>
            <a:gsLst>
              <a:gs pos="0">
                <a:schemeClr val="accent1">
                  <a:alpha val="0"/>
                </a:schemeClr>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11116" y="1880016"/>
            <a:ext cx="14757785" cy="4355684"/>
          </a:xfrm>
          <a:prstGeom prst="roundRect">
            <a:avLst>
              <a:gd name="adj" fmla="val 50000"/>
            </a:avLst>
          </a:prstGeom>
          <a:solidFill>
            <a:schemeClr val="accent1">
              <a:alpha val="2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2863516" y="1130300"/>
            <a:ext cx="14757785" cy="4981781"/>
          </a:xfrm>
          <a:prstGeom prst="roundRect">
            <a:avLst>
              <a:gd name="adj" fmla="val 50000"/>
            </a:avLst>
          </a:prstGeom>
          <a:solidFill>
            <a:schemeClr val="accent1">
              <a:lumMod val="75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660400" y="1623503"/>
            <a:ext cx="5171514" cy="513026"/>
          </a:xfrm>
          <a:prstGeom prst="rect">
            <a:avLst/>
          </a:prstGeom>
          <a:noFill/>
          <a:ln>
            <a:noFill/>
          </a:ln>
        </p:spPr>
        <p:txBody>
          <a:bodyPr vert="horz" wrap="square" lIns="91440" tIns="45720" rIns="91440" bIns="45720" rtlCol="0" anchor="t"/>
          <a:lstStyle/>
          <a:p>
            <a:pPr algn="l">
              <a:lnSpc>
                <a:spcPct val="150000"/>
              </a:lnSpc>
            </a:pPr>
            <a:endParaRPr kumimoji="1" lang="zh-CN" altLang="en-US"/>
          </a:p>
        </p:txBody>
      </p:sp>
      <p:sp>
        <p:nvSpPr>
          <p:cNvPr id="6" name="标题 1"/>
          <p:cNvSpPr txBox="1"/>
          <p:nvPr/>
        </p:nvSpPr>
        <p:spPr>
          <a:xfrm>
            <a:off x="660400" y="2136528"/>
            <a:ext cx="5171514" cy="3717971"/>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chemeClr val="bg1">
                    <a:alpha val="100000"/>
                  </a:schemeClr>
                </a:solidFill>
                <a:latin typeface="Source Han Sans" panose="020B0500000000000000" charset="-122"/>
                <a:ea typeface="Source Han Sans" panose="020B0500000000000000" charset="-122"/>
                <a:cs typeface="Source Han Sans" panose="020B0500000000000000" charset="-122"/>
              </a:rPr>
              <a:t>User- generated content and platform algorithms shape public opinion.</a:t>
            </a:r>
            <a:endParaRPr kumimoji="1" lang="en-US" altLang="zh-CN" sz="1400">
              <a:ln w="12700">
                <a:noFill/>
              </a:ln>
              <a:solidFill>
                <a:schemeClr val="bg1">
                  <a:alpha val="100000"/>
                </a:scheme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endParaRPr kumimoji="1" lang="zh-CN" altLang="en-US">
              <a:solidFill>
                <a:schemeClr val="bg1"/>
              </a:solidFill>
            </a:endParaRPr>
          </a:p>
          <a:p>
            <a:pPr algn="l">
              <a:lnSpc>
                <a:spcPct val="150000"/>
              </a:lnSpc>
            </a:pPr>
            <a:r>
              <a:rPr kumimoji="1" lang="en-US" altLang="zh-CN">
                <a:solidFill>
                  <a:schemeClr val="bg1"/>
                </a:solidFill>
              </a:rPr>
              <a:t>So we should collect data, </a:t>
            </a:r>
            <a:endParaRPr kumimoji="1" lang="en-US" altLang="zh-CN">
              <a:solidFill>
                <a:schemeClr val="bg1"/>
              </a:solidFill>
            </a:endParaRPr>
          </a:p>
          <a:p>
            <a:pPr algn="l">
              <a:lnSpc>
                <a:spcPct val="150000"/>
              </a:lnSpc>
            </a:pPr>
            <a:endParaRPr kumimoji="1" lang="en-US" altLang="zh-CN">
              <a:solidFill>
                <a:schemeClr val="bg1"/>
              </a:solidFill>
            </a:endParaRPr>
          </a:p>
          <a:p>
            <a:pPr algn="l">
              <a:lnSpc>
                <a:spcPct val="150000"/>
              </a:lnSpc>
            </a:pPr>
            <a:r>
              <a:rPr kumimoji="1" lang="en-US" altLang="zh-CN">
                <a:solidFill>
                  <a:schemeClr val="bg1"/>
                </a:solidFill>
              </a:rPr>
              <a:t>Then observe public opinion from a more scientific perspective.</a:t>
            </a:r>
            <a:endParaRPr kumimoji="1" lang="zh-CN" altLang="en-US">
              <a:solidFill>
                <a:schemeClr val="bg1"/>
              </a:solidFill>
            </a:endParaRPr>
          </a:p>
        </p:txBody>
      </p:sp>
      <p:pic>
        <p:nvPicPr>
          <p:cNvPr id="7" name="图片 6" descr="D:/Users/Pictures/public opinion.jpgpublic opinion"/>
          <p:cNvPicPr>
            <a:picLocks noChangeAspect="1"/>
          </p:cNvPicPr>
          <p:nvPr/>
        </p:nvPicPr>
        <p:blipFill>
          <a:blip r:embed="rId1">
            <a:alphaModFix amt="100000"/>
          </a:blip>
          <a:srcRect t="6278" b="6278"/>
          <a:stretch>
            <a:fillRect/>
          </a:stretch>
        </p:blipFill>
        <p:spPr>
          <a:xfrm>
            <a:off x="6126139" y="1803137"/>
            <a:ext cx="4594551" cy="3691890"/>
          </a:xfrm>
          <a:custGeom>
            <a:avLst/>
            <a:gdLst/>
            <a:ahLst/>
            <a:cxnLst/>
            <a:rect l="l" t="t" r="r" b="b"/>
            <a:pathLst>
              <a:path w="4597400" h="3695700">
                <a:moveTo>
                  <a:pt x="0" y="172522"/>
                </a:moveTo>
                <a:cubicBezTo>
                  <a:pt x="0" y="77241"/>
                  <a:pt x="77241" y="0"/>
                  <a:pt x="172522" y="0"/>
                </a:cubicBezTo>
                <a:lnTo>
                  <a:pt x="4422029" y="0"/>
                </a:lnTo>
                <a:cubicBezTo>
                  <a:pt x="4517310" y="0"/>
                  <a:pt x="4594551" y="77241"/>
                  <a:pt x="4594551" y="172522"/>
                </a:cubicBezTo>
                <a:lnTo>
                  <a:pt x="4594551" y="3519368"/>
                </a:lnTo>
                <a:cubicBezTo>
                  <a:pt x="4594551" y="3614649"/>
                  <a:pt x="4517310" y="3691890"/>
                  <a:pt x="4422029" y="3691890"/>
                </a:cubicBezTo>
                <a:lnTo>
                  <a:pt x="172522" y="3691890"/>
                </a:lnTo>
                <a:cubicBezTo>
                  <a:pt x="77241" y="3691890"/>
                  <a:pt x="0" y="3614649"/>
                  <a:pt x="0" y="3519368"/>
                </a:cubicBezTo>
                <a:close/>
              </a:path>
            </a:pathLst>
          </a:custGeom>
          <a:noFill/>
          <a:ln>
            <a:noFill/>
          </a:ln>
        </p:spPr>
      </p:pic>
      <p:sp>
        <p:nvSpPr>
          <p:cNvPr id="8"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Public Opinion Communication Mechanism</a:t>
            </a:r>
            <a:endParaRPr kumimoji="1" lang="zh-CN" altLang="en-US"/>
          </a:p>
        </p:txBody>
      </p:sp>
      <p:sp>
        <p:nvSpPr>
          <p:cNvPr id="9"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bg1"/>
              </a:gs>
              <a:gs pos="100000">
                <a:schemeClr val="accent1">
                  <a:lumMod val="10000"/>
                  <a:lumOff val="9000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20217" y="2064497"/>
            <a:ext cx="3152274" cy="3152274"/>
          </a:xfrm>
          <a:prstGeom prst="ellipse">
            <a:avLst/>
          </a:prstGeom>
          <a:noFill/>
          <a:ln w="44450" cap="sq">
            <a:gradFill>
              <a:gsLst>
                <a:gs pos="14000">
                  <a:schemeClr val="accent1">
                    <a:alpha val="0"/>
                  </a:schemeClr>
                </a:gs>
                <a:gs pos="100000">
                  <a:schemeClr val="accent1"/>
                </a:gs>
              </a:gsLst>
              <a:path path="circle">
                <a:fillToRect t="100000" r="100000"/>
              </a:path>
              <a:tileRect l="-100000" b="-100000"/>
            </a:grad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5032161">
            <a:off x="372249" y="1458041"/>
            <a:ext cx="4305864" cy="4305864"/>
          </a:xfrm>
          <a:prstGeom prst="arc">
            <a:avLst>
              <a:gd name="adj1" fmla="val 8512224"/>
              <a:gd name="adj2" fmla="val 14940849"/>
            </a:avLst>
          </a:prstGeom>
          <a:noFill/>
          <a:ln w="301625" cap="rnd">
            <a:gradFill>
              <a:gsLst>
                <a:gs pos="24000">
                  <a:schemeClr val="accent1">
                    <a:alpha val="20000"/>
                  </a:schemeClr>
                </a:gs>
                <a:gs pos="78000">
                  <a:schemeClr val="accent1">
                    <a:alpha val="0"/>
                  </a:schemeClr>
                </a:gs>
              </a:gsLst>
              <a:lin ang="16200000" scaled="0"/>
            </a:grad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rot="8156200">
            <a:off x="406951" y="1660769"/>
            <a:ext cx="4305864" cy="4305864"/>
          </a:xfrm>
          <a:prstGeom prst="arc">
            <a:avLst>
              <a:gd name="adj1" fmla="val 15904742"/>
              <a:gd name="adj2" fmla="val 21271762"/>
            </a:avLst>
          </a:prstGeom>
          <a:noFill/>
          <a:ln w="301625" cap="rnd">
            <a:gradFill>
              <a:gsLst>
                <a:gs pos="11000">
                  <a:schemeClr val="accent2">
                    <a:alpha val="0"/>
                  </a:schemeClr>
                </a:gs>
                <a:gs pos="100000">
                  <a:schemeClr val="accent2">
                    <a:alpha val="20000"/>
                  </a:schemeClr>
                </a:gs>
              </a:gsLst>
              <a:lin ang="10800000" scaled="0"/>
            </a:grad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4792816" y="2011207"/>
            <a:ext cx="6727659" cy="703460"/>
          </a:xfrm>
          <a:prstGeom prst="rect">
            <a:avLst/>
          </a:prstGeom>
          <a:noFill/>
          <a:ln>
            <a:noFill/>
          </a:ln>
        </p:spPr>
        <p:txBody>
          <a:bodyPr vert="horz" wrap="square" lIns="0" tIns="0" rIns="0" bIns="0" rtlCol="0" anchor="b"/>
          <a:lstStyle/>
          <a:p>
            <a:pPr algn="l">
              <a:lnSpc>
                <a:spcPct val="150000"/>
              </a:lnSpc>
            </a:pPr>
            <a:endParaRPr kumimoji="1" lang="zh-CN" altLang="en-US"/>
          </a:p>
        </p:txBody>
      </p:sp>
      <p:sp>
        <p:nvSpPr>
          <p:cNvPr id="7" name="标题 1"/>
          <p:cNvSpPr txBox="1"/>
          <p:nvPr/>
        </p:nvSpPr>
        <p:spPr>
          <a:xfrm>
            <a:off x="4792816" y="2714666"/>
            <a:ext cx="6727659" cy="309169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Challenges in processing short texts and advancements in sentiment analysis models.</a:t>
            </a:r>
            <a:endParaRPr kumimoji="1" lang="zh-CN" altLang="en-US"/>
          </a:p>
        </p:txBody>
      </p:sp>
      <p:grpSp>
        <p:nvGrpSpPr>
          <p:cNvPr id="8" name="组合 7"/>
          <p:cNvGrpSpPr/>
          <p:nvPr/>
        </p:nvGrpSpPr>
        <p:grpSpPr>
          <a:xfrm>
            <a:off x="1276483" y="2420763"/>
            <a:ext cx="2439742" cy="2439742"/>
            <a:chOff x="1276483" y="2420763"/>
            <a:chExt cx="2439742" cy="2439742"/>
          </a:xfrm>
        </p:grpSpPr>
        <p:sp>
          <p:nvSpPr>
            <p:cNvPr id="9" name="标题 1"/>
            <p:cNvSpPr txBox="1"/>
            <p:nvPr/>
          </p:nvSpPr>
          <p:spPr>
            <a:xfrm>
              <a:off x="1276483" y="2420763"/>
              <a:ext cx="2439742" cy="2439742"/>
            </a:xfrm>
            <a:prstGeom prst="ellipse">
              <a:avLst/>
            </a:prstGeom>
            <a:solidFill>
              <a:schemeClr val="accent1">
                <a:lumMod val="20000"/>
                <a:lumOff val="80000"/>
              </a:schemeClr>
            </a:solidFill>
            <a:ln w="12700" cap="sq">
              <a:noFill/>
              <a:miter/>
            </a:ln>
            <a:effectLst/>
          </p:spPr>
          <p:txBody>
            <a:bodyPr vert="horz" wrap="square" lIns="96926" tIns="48463" rIns="96926" bIns="48463" rtlCol="0" anchor="ctr"/>
            <a:lstStyle/>
            <a:p>
              <a:pPr algn="ctr">
                <a:lnSpc>
                  <a:spcPct val="100000"/>
                </a:lnSpc>
              </a:pPr>
              <a:endParaRPr kumimoji="1" lang="zh-CN" altLang="en-US"/>
            </a:p>
          </p:txBody>
        </p:sp>
        <p:pic>
          <p:nvPicPr>
            <p:cNvPr id="10" name="图片 9"/>
            <p:cNvPicPr>
              <a:picLocks noChangeAspect="1"/>
            </p:cNvPicPr>
            <p:nvPr/>
          </p:nvPicPr>
          <p:blipFill>
            <a:blip r:embed="rId1">
              <a:alphaModFix amt="100000"/>
            </a:blip>
            <a:srcRect l="34154" t="7352" r="18363" b="7818"/>
            <a:stretch>
              <a:fillRect/>
            </a:stretch>
          </p:blipFill>
          <p:spPr>
            <a:xfrm>
              <a:off x="1447674" y="2591954"/>
              <a:ext cx="2097359" cy="2097359"/>
            </a:xfrm>
            <a:custGeom>
              <a:avLst/>
              <a:gdLst/>
              <a:ahLst/>
              <a:cxnLst/>
              <a:rect l="l" t="t" r="r" b="b"/>
              <a:pathLst>
                <a:path w="2095500" h="2095500">
                  <a:moveTo>
                    <a:pt x="1048680" y="0"/>
                  </a:moveTo>
                  <a:cubicBezTo>
                    <a:pt x="1627849" y="0"/>
                    <a:pt x="2097359" y="469510"/>
                    <a:pt x="2097359" y="1048680"/>
                  </a:cubicBezTo>
                  <a:cubicBezTo>
                    <a:pt x="2097359" y="1627849"/>
                    <a:pt x="1627849" y="2097359"/>
                    <a:pt x="1048680" y="2097359"/>
                  </a:cubicBezTo>
                  <a:cubicBezTo>
                    <a:pt x="469510" y="2097359"/>
                    <a:pt x="0" y="1627849"/>
                    <a:pt x="0" y="1048680"/>
                  </a:cubicBezTo>
                  <a:cubicBezTo>
                    <a:pt x="0" y="469510"/>
                    <a:pt x="469510" y="0"/>
                    <a:pt x="1048680" y="0"/>
                  </a:cubicBezTo>
                  <a:close/>
                </a:path>
              </a:pathLst>
            </a:custGeom>
            <a:noFill/>
            <a:ln>
              <a:noFill/>
            </a:ln>
          </p:spPr>
        </p:pic>
      </p:grpSp>
      <p:sp>
        <p:nvSpPr>
          <p:cNvPr id="11" name="标题 1"/>
          <p:cNvSpPr txBox="1"/>
          <p:nvPr/>
        </p:nvSpPr>
        <p:spPr>
          <a:xfrm>
            <a:off x="3744361" y="3242616"/>
            <a:ext cx="541806" cy="541806"/>
          </a:xfrm>
          <a:prstGeom prst="ellipse">
            <a:avLst/>
          </a:prstGeom>
          <a:solidFill>
            <a:schemeClr val="accent2"/>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3910263" y="3399778"/>
            <a:ext cx="210002" cy="22748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995933" y="222875"/>
            <a:ext cx="10827932"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Short Text and Emotion Analysis</a:t>
            </a:r>
            <a:endParaRPr kumimoji="1" lang="zh-CN" altLang="en-US"/>
          </a:p>
        </p:txBody>
      </p:sp>
      <p:sp>
        <p:nvSpPr>
          <p:cNvPr id="14" name="标题 1"/>
          <p:cNvSpPr txBox="1"/>
          <p:nvPr/>
        </p:nvSpPr>
        <p:spPr>
          <a:xfrm>
            <a:off x="368135" y="312135"/>
            <a:ext cx="113260" cy="1132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43189" y="312135"/>
            <a:ext cx="113260" cy="11326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18243" y="312135"/>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68135" y="487191"/>
            <a:ext cx="113260" cy="11326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43189" y="487191"/>
            <a:ext cx="113260" cy="113260"/>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18243" y="487191"/>
            <a:ext cx="113260" cy="113260"/>
          </a:xfrm>
          <a:prstGeom prst="ellipse">
            <a:avLst/>
          </a:prstGeom>
          <a:solidFill>
            <a:schemeClr val="accent1">
              <a:lumMod val="7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ags/tag1.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10.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11.xml><?xml version="1.0" encoding="utf-8"?>
<p:tagLst xmlns:p="http://schemas.openxmlformats.org/presentationml/2006/main">
  <p:tag name="KSO_WM_DIAGRAM_VIRTUALLY_FRAME" val="{&quot;height&quot;:139.3344094488189,&quot;left&quot;:336.8479527559055,&quot;top&quot;:100.42787401574803,&quot;width&quot;:570.1520472440945}"/>
</p:tagLst>
</file>

<file path=ppt/tags/tag12.xml><?xml version="1.0" encoding="utf-8"?>
<p:tagLst xmlns:p="http://schemas.openxmlformats.org/presentationml/2006/main">
  <p:tag name="KSO_WM_DIAGRAM_VIRTUALLY_FRAME" val="{&quot;height&quot;:139.3344094488189,&quot;left&quot;:336.8479527559055,&quot;top&quot;:100.42787401574803,&quot;width&quot;:570.1520472440945}"/>
</p:tagLst>
</file>

<file path=ppt/tags/tag13.xml><?xml version="1.0" encoding="utf-8"?>
<p:tagLst xmlns:p="http://schemas.openxmlformats.org/presentationml/2006/main">
  <p:tag name="KSO_WM_DIAGRAM_VIRTUALLY_FRAME" val="{&quot;height&quot;:139.3344094488189,&quot;left&quot;:336.8479527559055,&quot;top&quot;:100.42787401574803,&quot;width&quot;:570.1520472440945}"/>
</p:tagLst>
</file>

<file path=ppt/tags/tag14.xml><?xml version="1.0" encoding="utf-8"?>
<p:tagLst xmlns:p="http://schemas.openxmlformats.org/presentationml/2006/main">
  <p:tag name="KSO_WM_DIAGRAM_VIRTUALLY_FRAME" val="{&quot;height&quot;:139.3344094488189,&quot;left&quot;:336.8479527559055,&quot;top&quot;:100.42787401574803,&quot;width&quot;:570.1520472440945}"/>
</p:tagLst>
</file>

<file path=ppt/tags/tag2.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3.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4.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5.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6.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7.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8.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ags/tag9.xml><?xml version="1.0" encoding="utf-8"?>
<p:tagLst xmlns:p="http://schemas.openxmlformats.org/presentationml/2006/main">
  <p:tag name="KSO_WM_DIAGRAM_VIRTUALLY_FRAME" val="{&quot;height&quot;:329.177874015748,&quot;left&quot;:436.25811023622043,&quot;top&quot;:69.11062992125984,&quot;width&quot;:504.49188976377957}"/>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rgbClr val="000000"/>
      </a:dk1>
      <a:lt1>
        <a:srgbClr val="FFFFFF"/>
      </a:lt1>
      <a:dk2>
        <a:srgbClr val="0E2841"/>
      </a:dk2>
      <a:lt2>
        <a:srgbClr val="E8E8E8"/>
      </a:lt2>
      <a:accent1>
        <a:srgbClr val="081738"/>
      </a:accent1>
      <a:accent2>
        <a:srgbClr val="FFC73B"/>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4453</Words>
  <Application>WPS 演示</Application>
  <PresentationFormat/>
  <Paragraphs>236</Paragraphs>
  <Slides>28</Slides>
  <Notes>0</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Arial</vt:lpstr>
      <vt:lpstr>宋体</vt:lpstr>
      <vt:lpstr>Wingdings</vt:lpstr>
      <vt:lpstr>OPPOSans R</vt:lpstr>
      <vt:lpstr>OPPOSans H</vt:lpstr>
      <vt:lpstr>Source Han Sans</vt:lpstr>
      <vt:lpstr>Source Han Sans CN Bold</vt:lpstr>
      <vt:lpstr>等线</vt:lpstr>
      <vt:lpstr>微软雅黑</vt:lpstr>
      <vt:lpstr>Arial Unicode MS</vt:lpstr>
      <vt:lpstr>Calibri</vt:lpstr>
      <vt:lpstr>OPPOSans B</vt:lpstr>
      <vt:lpstr>标准粗黑</vt:lpstr>
      <vt:lpstr>Office 主题​​</vt:lpstr>
      <vt:lpstr>2_Office 主题​​</vt:lpstr>
      <vt:lpstr>1_Office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田丰收</cp:lastModifiedBy>
  <cp:revision>26</cp:revision>
  <dcterms:created xsi:type="dcterms:W3CDTF">2025-01-17T06:46:00Z</dcterms:created>
  <dcterms:modified xsi:type="dcterms:W3CDTF">2025-01-20T05:43:38Z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835093D65EB74E88A90520FB133BCE49_12</vt:lpwstr>
  </property>
  <property fmtid="{D5CDD505-2E9C-101B-9397-08002B2CF9AE}" pid="3" name="KSOProductBuildVer">
    <vt:lpwstr>2052-12.1.0.19770</vt:lpwstr>
  </property>
</Properties>
</file>